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4" r:id="rId4"/>
    <p:sldId id="291" r:id="rId5"/>
    <p:sldId id="266" r:id="rId6"/>
    <p:sldId id="268" r:id="rId7"/>
    <p:sldId id="285" r:id="rId8"/>
    <p:sldId id="269" r:id="rId9"/>
    <p:sldId id="270" r:id="rId10"/>
    <p:sldId id="292" r:id="rId11"/>
    <p:sldId id="271" r:id="rId12"/>
    <p:sldId id="288" r:id="rId13"/>
    <p:sldId id="258" r:id="rId14"/>
    <p:sldId id="272" r:id="rId15"/>
    <p:sldId id="273" r:id="rId16"/>
    <p:sldId id="290" r:id="rId17"/>
    <p:sldId id="274" r:id="rId18"/>
    <p:sldId id="289" r:id="rId19"/>
    <p:sldId id="275" r:id="rId20"/>
    <p:sldId id="277" r:id="rId21"/>
    <p:sldId id="278" r:id="rId22"/>
    <p:sldId id="279" r:id="rId23"/>
    <p:sldId id="280" r:id="rId24"/>
    <p:sldId id="263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ka Schwalbe" initials="AS" lastIdx="1" clrIdx="0">
    <p:extLst>
      <p:ext uri="{19B8F6BF-5375-455C-9EA6-DF929625EA0E}">
        <p15:presenceInfo xmlns:p15="http://schemas.microsoft.com/office/powerpoint/2012/main" userId="S::a.schwalbe@unendlich-viel-energie.de::ed485a40-d9d5-40e6-9af0-27139314ddbc" providerId="AD"/>
      </p:ext>
    </p:extLst>
  </p:cmAuthor>
  <p:cmAuthor id="2" name="Dominik Enkelmann" initials="DE" lastIdx="5" clrIdx="1">
    <p:extLst>
      <p:ext uri="{19B8F6BF-5375-455C-9EA6-DF929625EA0E}">
        <p15:presenceInfo xmlns:p15="http://schemas.microsoft.com/office/powerpoint/2012/main" userId="S::d.enkelmann@unendlich-viel-energie.de::a08f8085-9442-4e16-a4a2-be3efb2c44a6" providerId="AD"/>
      </p:ext>
    </p:extLst>
  </p:cmAuthor>
  <p:cmAuthor id="3" name="Burga Fillery - Agentur für Erneuerbare Energien" initials="BFAfEE" lastIdx="1" clrIdx="2">
    <p:extLst>
      <p:ext uri="{19B8F6BF-5375-455C-9EA6-DF929625EA0E}">
        <p15:presenceInfo xmlns:p15="http://schemas.microsoft.com/office/powerpoint/2012/main" userId="S-1-5-21-265858192-1177407913-3218308690-33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300"/>
    <a:srgbClr val="A1CAEE"/>
    <a:srgbClr val="008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1" autoAdjust="0"/>
    <p:restoredTop sz="96623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648" y="96"/>
      </p:cViewPr>
      <p:guideLst>
        <p:guide orient="horz" pos="104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49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45529-1C35-0F40-A7F9-2C635D3505C2}" type="datetimeFigureOut">
              <a:rPr lang="de-DE" smtClean="0"/>
              <a:pPr/>
              <a:t>24.11.2025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7179-00C5-4D4C-BE1E-2681F4E2AA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189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E250E-F83F-2141-B942-34B93EE5811B}" type="datetimeFigureOut">
              <a:rPr lang="de-DE" smtClean="0"/>
              <a:pPr/>
              <a:t>24.11.2025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A416D-4C33-8B44-9399-333CE85AC2D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359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72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6FB20-17E8-FA2B-F10C-6BE2CBD17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FD72EF-2043-2B23-751E-959814745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442DAB-48B5-7116-E52F-ECF1141B0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E2A774-C0D6-6D7F-CCAE-560A0C7E3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667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087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591A8-1E35-E0B5-2734-E7E7069D9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52D0EA1-4DBA-1409-CBA0-41597C3FE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AB4D39B-3F64-F7EF-A642-D23B6D810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8B4828-9AE9-7729-922A-E4C53DC43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717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117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010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55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6B44F-8D54-81D3-3EF8-B2D8BCCE9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67557DB-D1BF-F554-AB80-A59E47212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DD6B5A-ECEB-C94E-E632-843A770E9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Bitte noch Foto an Ausschnitt anpassen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B9CB63-30AC-E9F0-22B1-759C11308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658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9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E16EF-106F-DDFF-5F8A-C0B99E69F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D224FA4-2280-4718-FB3D-2C7D79820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A4576B2-612E-4458-2505-DBAB7361D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19C71B-D4FF-7EE6-407E-38EC88F08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836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20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0510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757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519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478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569"/>
              </a:lnSpc>
              <a:spcAft>
                <a:spcPts val="800"/>
              </a:spcAft>
            </a:pPr>
            <a:endParaRPr lang="de-DE" b="0" i="0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779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64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95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52E0E-F4C3-7B74-01E8-97D2C2C5A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402C0C-789F-9757-DEC3-587AA4B36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4118EAE-7CB5-3DBD-C177-536BE4609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479035-690F-40F1-03F6-5C41EBA65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636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017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080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6BFB3-A3A4-A1AD-4E59-F5DEACC21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9C6AEA-DBEA-7957-FFA6-64D7D59C0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A2F6E9-3B93-8BFA-84E8-83E109136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EC35FB-164A-1790-E69F-234A7AD77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26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039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76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F8DDFA1-EC78-41B3-B671-D1E837B514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998" y="3109233"/>
            <a:ext cx="5966117" cy="5905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FontTx/>
              <a:buNone/>
              <a:defRPr sz="2400" b="1" cap="none" baseline="0">
                <a:solidFill>
                  <a:srgbClr val="C7D300"/>
                </a:solidFill>
                <a:latin typeface="+mj-lt"/>
              </a:defRPr>
            </a:lvl1pPr>
            <a:lvl2pPr marL="269875" indent="0" algn="r">
              <a:buFontTx/>
              <a:buNone/>
              <a:defRPr sz="3900">
                <a:solidFill>
                  <a:schemeClr val="tx2"/>
                </a:solidFill>
              </a:defRPr>
            </a:lvl2pPr>
            <a:lvl3pPr marL="449262" indent="0" algn="r">
              <a:buFontTx/>
              <a:buNone/>
              <a:defRPr sz="3900">
                <a:solidFill>
                  <a:schemeClr val="tx2"/>
                </a:solidFill>
              </a:defRPr>
            </a:lvl3pPr>
            <a:lvl4pPr marL="720725" indent="0" algn="r">
              <a:buFontTx/>
              <a:buNone/>
              <a:defRPr sz="3900">
                <a:solidFill>
                  <a:schemeClr val="tx2"/>
                </a:solidFill>
              </a:defRPr>
            </a:lvl4pPr>
            <a:lvl5pPr marL="981075" indent="0" algn="r">
              <a:buFontTx/>
              <a:buNone/>
              <a:defRPr sz="39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607331F4-E293-4DBD-99A9-E9F0BE6A54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999" y="2768991"/>
            <a:ext cx="5966115" cy="340242"/>
          </a:xfrm>
        </p:spPr>
        <p:txBody>
          <a:bodyPr/>
          <a:lstStyle>
            <a:lvl1pPr marL="0" indent="0" algn="l">
              <a:buNone/>
              <a:defRPr sz="2800" b="1" cap="none" baseline="0">
                <a:solidFill>
                  <a:srgbClr val="C7D30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Topic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endParaRPr lang="de-DE" dirty="0"/>
          </a:p>
        </p:txBody>
      </p:sp>
      <p:sp>
        <p:nvSpPr>
          <p:cNvPr id="3" name="Titel 5">
            <a:extLst>
              <a:ext uri="{FF2B5EF4-FFF2-40B4-BE49-F238E27FC236}">
                <a16:creationId xmlns:a16="http://schemas.microsoft.com/office/drawing/2014/main" id="{51845D9D-E6FC-1D59-CEC4-CB6814EDE5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6000" y="723900"/>
            <a:ext cx="6061900" cy="722515"/>
          </a:xfrm>
        </p:spPr>
        <p:txBody>
          <a:bodyPr/>
          <a:lstStyle>
            <a:lvl1pPr algn="l">
              <a:lnSpc>
                <a:spcPts val="3800"/>
              </a:lnSpc>
              <a:defRPr sz="3200" baseline="0">
                <a:latin typeface="+mj-lt"/>
              </a:defRPr>
            </a:lvl1pPr>
          </a:lstStyle>
          <a:p>
            <a:r>
              <a:rPr lang="de-DE" sz="3800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3161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76427" y="6479381"/>
            <a:ext cx="823004" cy="192021"/>
          </a:xfrm>
        </p:spPr>
        <p:txBody>
          <a:bodyPr/>
          <a:lstStyle/>
          <a:p>
            <a:pPr algn="l"/>
            <a:fld id="{C51A9893-5461-F341-A6C1-307FCC7AB937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301EB0F2-E6EA-55CF-BD2D-2E41384DE7D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6000" y="1454407"/>
            <a:ext cx="7152725" cy="328129"/>
          </a:xfrm>
        </p:spPr>
        <p:txBody>
          <a:bodyPr/>
          <a:lstStyle>
            <a:lvl1pPr marL="269875" indent="-269875" algn="l">
              <a:defRPr/>
            </a:lvl1pPr>
          </a:lstStyle>
          <a:p>
            <a:pPr marL="0" indent="0">
              <a:buNone/>
            </a:pPr>
            <a:r>
              <a:rPr lang="en-US" dirty="0"/>
              <a:t>Subhead</a:t>
            </a:r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5CD6029-B91A-036D-DCA3-DA6250DB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000"/>
              </a:lnSpc>
              <a:defRPr sz="26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988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A69AC35-6F31-4E37-970B-03AAB2B6560F}"/>
              </a:ext>
            </a:extLst>
          </p:cNvPr>
          <p:cNvSpPr/>
          <p:nvPr userDrawn="1"/>
        </p:nvSpPr>
        <p:spPr>
          <a:xfrm>
            <a:off x="6716684" y="257696"/>
            <a:ext cx="2128058" cy="150579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576425" y="415636"/>
            <a:ext cx="7993284" cy="5629464"/>
          </a:xfr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rgbClr val="C7D300"/>
                </a:solidFill>
                <a:latin typeface="+mj-lt"/>
              </a:defRPr>
            </a:lvl1pPr>
            <a:lvl2pPr marL="269875" indent="0">
              <a:buFontTx/>
              <a:buNone/>
              <a:defRPr/>
            </a:lvl2pPr>
            <a:lvl3pPr marL="449262" indent="0">
              <a:buFontTx/>
              <a:buNone/>
              <a:defRPr/>
            </a:lvl3pPr>
            <a:lvl4pPr marL="720725" indent="0">
              <a:buFontTx/>
              <a:buNone/>
              <a:defRPr/>
            </a:lvl4pPr>
            <a:lvl5pPr marL="981075" indent="0">
              <a:buFontTx/>
              <a:buNone/>
              <a:defRPr/>
            </a:lvl5pPr>
          </a:lstStyle>
          <a:p>
            <a:pPr lvl="0"/>
            <a:r>
              <a:rPr lang="de-DE" dirty="0"/>
              <a:t>Place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illustration</a:t>
            </a:r>
            <a:endParaRPr lang="de-DE" dirty="0"/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CE3D1C81-E4FD-6611-6D0E-702E6F72CE13}"/>
              </a:ext>
            </a:extLst>
          </p:cNvPr>
          <p:cNvSpPr txBox="1">
            <a:spLocks/>
          </p:cNvSpPr>
          <p:nvPr userDrawn="1"/>
        </p:nvSpPr>
        <p:spPr>
          <a:xfrm>
            <a:off x="576427" y="6479381"/>
            <a:ext cx="823004" cy="1920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900" kern="1200">
                <a:solidFill>
                  <a:srgbClr val="818586"/>
                </a:solidFill>
                <a:latin typeface="DIN Next LT Pro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51A9893-5461-F341-A6C1-307FCC7AB937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766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A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m 2">
            <a:extLst>
              <a:ext uri="{FF2B5EF4-FFF2-40B4-BE49-F238E27FC236}">
                <a16:creationId xmlns:a16="http://schemas.microsoft.com/office/drawing/2014/main" id="{725D8248-3E07-7AD3-894A-07DB37F03C98}"/>
              </a:ext>
            </a:extLst>
          </p:cNvPr>
          <p:cNvSpPr>
            <a:spLocks/>
          </p:cNvSpPr>
          <p:nvPr userDrawn="1"/>
        </p:nvSpPr>
        <p:spPr>
          <a:xfrm>
            <a:off x="7656576" y="-14746"/>
            <a:ext cx="1500578" cy="6878841"/>
          </a:xfrm>
          <a:custGeom>
            <a:avLst/>
            <a:gdLst>
              <a:gd name="connsiteX0" fmla="*/ 0 w 3299012"/>
              <a:gd name="connsiteY0" fmla="*/ 6872745 h 6872745"/>
              <a:gd name="connsiteX1" fmla="*/ 1605035 w 3299012"/>
              <a:gd name="connsiteY1" fmla="*/ 0 h 6872745"/>
              <a:gd name="connsiteX2" fmla="*/ 3299012 w 3299012"/>
              <a:gd name="connsiteY2" fmla="*/ 0 h 6872745"/>
              <a:gd name="connsiteX3" fmla="*/ 1693977 w 3299012"/>
              <a:gd name="connsiteY3" fmla="*/ 6872745 h 6872745"/>
              <a:gd name="connsiteX4" fmla="*/ 0 w 3299012"/>
              <a:gd name="connsiteY4" fmla="*/ 6872745 h 6872745"/>
              <a:gd name="connsiteX0" fmla="*/ 0 w 1693977"/>
              <a:gd name="connsiteY0" fmla="*/ 6872745 h 6872745"/>
              <a:gd name="connsiteX1" fmla="*/ 1605035 w 1693977"/>
              <a:gd name="connsiteY1" fmla="*/ 0 h 6872745"/>
              <a:gd name="connsiteX2" fmla="*/ 1415348 w 1693977"/>
              <a:gd name="connsiteY2" fmla="*/ 4590288 h 6872745"/>
              <a:gd name="connsiteX3" fmla="*/ 1693977 w 1693977"/>
              <a:gd name="connsiteY3" fmla="*/ 6872745 h 6872745"/>
              <a:gd name="connsiteX4" fmla="*/ 0 w 1693977"/>
              <a:gd name="connsiteY4" fmla="*/ 6872745 h 6872745"/>
              <a:gd name="connsiteX0" fmla="*/ 0 w 1693977"/>
              <a:gd name="connsiteY0" fmla="*/ 6872745 h 6872745"/>
              <a:gd name="connsiteX1" fmla="*/ 1605035 w 1693977"/>
              <a:gd name="connsiteY1" fmla="*/ 0 h 6872745"/>
              <a:gd name="connsiteX2" fmla="*/ 1616516 w 1693977"/>
              <a:gd name="connsiteY2" fmla="*/ 4504944 h 6872745"/>
              <a:gd name="connsiteX3" fmla="*/ 1693977 w 1693977"/>
              <a:gd name="connsiteY3" fmla="*/ 6872745 h 6872745"/>
              <a:gd name="connsiteX4" fmla="*/ 0 w 1693977"/>
              <a:gd name="connsiteY4" fmla="*/ 6872745 h 6872745"/>
              <a:gd name="connsiteX0" fmla="*/ 0 w 1616516"/>
              <a:gd name="connsiteY0" fmla="*/ 6872745 h 6903225"/>
              <a:gd name="connsiteX1" fmla="*/ 1605035 w 1616516"/>
              <a:gd name="connsiteY1" fmla="*/ 0 h 6903225"/>
              <a:gd name="connsiteX2" fmla="*/ 1616516 w 1616516"/>
              <a:gd name="connsiteY2" fmla="*/ 4504944 h 6903225"/>
              <a:gd name="connsiteX3" fmla="*/ 1322121 w 1616516"/>
              <a:gd name="connsiteY3" fmla="*/ 6903225 h 6903225"/>
              <a:gd name="connsiteX4" fmla="*/ 0 w 1616516"/>
              <a:gd name="connsiteY4" fmla="*/ 6872745 h 6903225"/>
              <a:gd name="connsiteX0" fmla="*/ 0 w 1620825"/>
              <a:gd name="connsiteY0" fmla="*/ 6872745 h 6872745"/>
              <a:gd name="connsiteX1" fmla="*/ 1605035 w 1620825"/>
              <a:gd name="connsiteY1" fmla="*/ 0 h 6872745"/>
              <a:gd name="connsiteX2" fmla="*/ 1616516 w 1620825"/>
              <a:gd name="connsiteY2" fmla="*/ 4504944 h 6872745"/>
              <a:gd name="connsiteX3" fmla="*/ 1620825 w 1620825"/>
              <a:gd name="connsiteY3" fmla="*/ 6860553 h 6872745"/>
              <a:gd name="connsiteX4" fmla="*/ 0 w 1620825"/>
              <a:gd name="connsiteY4" fmla="*/ 6872745 h 6872745"/>
              <a:gd name="connsiteX0" fmla="*/ 0 w 1620825"/>
              <a:gd name="connsiteY0" fmla="*/ 6872745 h 6878841"/>
              <a:gd name="connsiteX1" fmla="*/ 1605035 w 1620825"/>
              <a:gd name="connsiteY1" fmla="*/ 0 h 6878841"/>
              <a:gd name="connsiteX2" fmla="*/ 1616516 w 1620825"/>
              <a:gd name="connsiteY2" fmla="*/ 4504944 h 6878841"/>
              <a:gd name="connsiteX3" fmla="*/ 1620825 w 1620825"/>
              <a:gd name="connsiteY3" fmla="*/ 6878841 h 6878841"/>
              <a:gd name="connsiteX4" fmla="*/ 0 w 1620825"/>
              <a:gd name="connsiteY4" fmla="*/ 6872745 h 687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825" h="6878841">
                <a:moveTo>
                  <a:pt x="0" y="6872745"/>
                </a:moveTo>
                <a:lnTo>
                  <a:pt x="1605035" y="0"/>
                </a:lnTo>
                <a:lnTo>
                  <a:pt x="1616516" y="4504944"/>
                </a:lnTo>
                <a:cubicBezTo>
                  <a:pt x="1617952" y="5290147"/>
                  <a:pt x="1619389" y="6093638"/>
                  <a:pt x="1620825" y="6878841"/>
                </a:cubicBezTo>
                <a:lnTo>
                  <a:pt x="0" y="6872745"/>
                </a:lnTo>
                <a:close/>
              </a:path>
            </a:pathLst>
          </a:custGeom>
          <a:gradFill>
            <a:gsLst>
              <a:gs pos="48000">
                <a:srgbClr val="A1CAEE"/>
              </a:gs>
              <a:gs pos="0">
                <a:srgbClr val="DEF58C"/>
              </a:gs>
              <a:gs pos="25000">
                <a:srgbClr val="C7D300"/>
              </a:gs>
            </a:gsLst>
            <a:lin ang="5400000" scaled="1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dirty="0"/>
              <a:t>                                      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76426" y="1889390"/>
            <a:ext cx="7408800" cy="4099922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rgbClr val="C7D300"/>
                </a:solidFill>
                <a:latin typeface="+mn-lt"/>
              </a:defRPr>
            </a:lvl1pPr>
            <a:lvl2pPr marL="269875" indent="0">
              <a:buFontTx/>
              <a:buNone/>
              <a:defRPr/>
            </a:lvl2pPr>
            <a:lvl3pPr marL="449262" indent="0">
              <a:buFontTx/>
              <a:buNone/>
              <a:defRPr/>
            </a:lvl3pPr>
            <a:lvl4pPr marL="720725" indent="0">
              <a:buFontTx/>
              <a:buNone/>
              <a:defRPr/>
            </a:lvl4pPr>
            <a:lvl5pPr marL="981075" indent="0">
              <a:buFontTx/>
              <a:buNone/>
              <a:defRPr/>
            </a:lvl5pPr>
          </a:lstStyle>
          <a:p>
            <a:pPr lvl="0"/>
            <a:r>
              <a:rPr lang="de-DE" dirty="0"/>
              <a:t>Text                   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4677D1B-C5D1-4260-9859-13F86391D4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1457583"/>
            <a:ext cx="7408963" cy="231538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buFontTx/>
              <a:buNone/>
              <a:defRPr sz="2000" b="1" cap="none" baseline="0">
                <a:solidFill>
                  <a:srgbClr val="C7D300"/>
                </a:solidFill>
                <a:latin typeface="+mj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0A4929DE-24B4-4547-0CA6-9339280197CC}"/>
              </a:ext>
            </a:extLst>
          </p:cNvPr>
          <p:cNvSpPr txBox="1">
            <a:spLocks/>
          </p:cNvSpPr>
          <p:nvPr userDrawn="1"/>
        </p:nvSpPr>
        <p:spPr>
          <a:xfrm>
            <a:off x="576427" y="6479381"/>
            <a:ext cx="823004" cy="1920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900" kern="1200">
                <a:solidFill>
                  <a:srgbClr val="818586"/>
                </a:solidFill>
                <a:latin typeface="DIN Next LT Pro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51A9893-5461-F341-A6C1-307FCC7AB937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52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576425" y="1808081"/>
            <a:ext cx="7410459" cy="4237019"/>
          </a:xfr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C7D300"/>
                </a:solidFill>
                <a:latin typeface="Arial" panose="020B0604020202020204" pitchFamily="34" charset="0"/>
              </a:defRPr>
            </a:lvl1pPr>
            <a:lvl2pPr marL="269875" indent="0">
              <a:buFontTx/>
              <a:buNone/>
              <a:defRPr/>
            </a:lvl2pPr>
            <a:lvl3pPr marL="449262" indent="0">
              <a:buFontTx/>
              <a:buNone/>
              <a:defRPr/>
            </a:lvl3pPr>
            <a:lvl4pPr marL="720725" indent="0">
              <a:buFontTx/>
              <a:buNone/>
              <a:defRPr/>
            </a:lvl4pPr>
            <a:lvl5pPr marL="981075" indent="0">
              <a:buFontTx/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Place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illustration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517826"/>
            <a:ext cx="6061900" cy="629329"/>
          </a:xfrm>
        </p:spPr>
        <p:txBody>
          <a:bodyPr/>
          <a:lstStyle>
            <a:lvl1pPr>
              <a:defRPr>
                <a:solidFill>
                  <a:srgbClr val="C7D300"/>
                </a:solidFill>
                <a:latin typeface="+mj-lt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343973"/>
            <a:ext cx="7415288" cy="231538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buFontTx/>
              <a:buNone/>
              <a:defRPr sz="2000" b="1" cap="none" baseline="0">
                <a:solidFill>
                  <a:srgbClr val="C7D3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62F3CE88-D3E9-FD36-2039-3DF305674F1A}"/>
              </a:ext>
            </a:extLst>
          </p:cNvPr>
          <p:cNvSpPr txBox="1">
            <a:spLocks/>
          </p:cNvSpPr>
          <p:nvPr userDrawn="1"/>
        </p:nvSpPr>
        <p:spPr>
          <a:xfrm>
            <a:off x="576427" y="6479381"/>
            <a:ext cx="823004" cy="1920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900" kern="1200">
                <a:solidFill>
                  <a:srgbClr val="818586"/>
                </a:solidFill>
                <a:latin typeface="DIN Next LT Pro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51A9893-5461-F341-A6C1-307FCC7AB937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538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-Bildspalter A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99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E81DE44-7DDD-AF80-99EF-D806ABEF96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696" y="5252242"/>
            <a:ext cx="2651739" cy="12856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6E317FD-36A9-8787-BD42-47210F4447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58363" y="5569020"/>
            <a:ext cx="2627273" cy="10342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7B8E583-F1CA-7A4B-7450-492E013A6B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3733" y="5907486"/>
            <a:ext cx="2358571" cy="5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42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000" y="459636"/>
            <a:ext cx="6061900" cy="9867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426" y="1778924"/>
            <a:ext cx="8110374" cy="426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576427" y="6479381"/>
            <a:ext cx="401584" cy="1920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818586"/>
                </a:solidFill>
                <a:latin typeface="DIN Next LT Pro Light"/>
              </a:defRPr>
            </a:lvl1pPr>
          </a:lstStyle>
          <a:p>
            <a:fld id="{C51A9893-5461-F341-A6C1-307FCC7AB93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7FEE2D-B1F5-5381-8B85-074AABE5F32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67550" y="262700"/>
            <a:ext cx="1724025" cy="12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3" r:id="rId4"/>
    <p:sldLayoutId id="2147483668" r:id="rId5"/>
    <p:sldLayoutId id="2147483665" r:id="rId6"/>
    <p:sldLayoutId id="2147483666" r:id="rId7"/>
  </p:sldLayoutIdLst>
  <p:hf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2800" b="1" i="0" kern="1200" cap="none" baseline="0">
          <a:solidFill>
            <a:srgbClr val="C7D300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457200" rtl="0" eaLnBrk="1" latinLnBrk="0" hangingPunct="1">
        <a:lnSpc>
          <a:spcPts val="2200"/>
        </a:lnSpc>
        <a:spcBef>
          <a:spcPct val="20000"/>
        </a:spcBef>
        <a:buFont typeface="Arial"/>
        <a:buChar char="•"/>
        <a:defRPr sz="1800" b="1" kern="1200" baseline="0">
          <a:solidFill>
            <a:srgbClr val="C7D300"/>
          </a:solidFill>
          <a:latin typeface="+mj-lt"/>
          <a:ea typeface="+mn-ea"/>
          <a:cs typeface="Calibri" panose="020F0502020204030204" pitchFamily="34" charset="0"/>
        </a:defRPr>
      </a:lvl1pPr>
      <a:lvl2pPr marL="539750" indent="-269875" algn="l" defTabSz="457200" rtl="0" eaLnBrk="1" latinLnBrk="0" hangingPunct="1">
        <a:lnSpc>
          <a:spcPts val="2200"/>
        </a:lnSpc>
        <a:spcBef>
          <a:spcPct val="20000"/>
        </a:spcBef>
        <a:buFont typeface="Arial"/>
        <a:buChar char="–"/>
        <a:defRPr sz="1800" b="1" kern="1200" baseline="0">
          <a:solidFill>
            <a:srgbClr val="C7D300"/>
          </a:solidFill>
          <a:latin typeface="+mj-lt"/>
          <a:ea typeface="+mn-ea"/>
          <a:cs typeface="Calibri" panose="020F0502020204030204" pitchFamily="34" charset="0"/>
        </a:defRPr>
      </a:lvl2pPr>
      <a:lvl3pPr marL="720725" indent="-271463" algn="l" defTabSz="457200" rtl="0" eaLnBrk="1" latinLnBrk="0" hangingPunct="1">
        <a:lnSpc>
          <a:spcPts val="2200"/>
        </a:lnSpc>
        <a:spcBef>
          <a:spcPct val="20000"/>
        </a:spcBef>
        <a:buFont typeface="Arial"/>
        <a:buChar char="•"/>
        <a:tabLst/>
        <a:defRPr sz="1800" kern="1200" baseline="0">
          <a:solidFill>
            <a:srgbClr val="C7D300"/>
          </a:solidFill>
          <a:latin typeface="+mn-lt"/>
          <a:ea typeface="+mn-ea"/>
          <a:cs typeface="Calibri" panose="020F0502020204030204" pitchFamily="34" charset="0"/>
        </a:defRPr>
      </a:lvl3pPr>
      <a:lvl4pPr marL="981075" indent="-260350" algn="l" defTabSz="457200" rtl="0" eaLnBrk="1" latinLnBrk="0" hangingPunct="1">
        <a:lnSpc>
          <a:spcPts val="2200"/>
        </a:lnSpc>
        <a:spcBef>
          <a:spcPct val="20000"/>
        </a:spcBef>
        <a:buFont typeface="Arial"/>
        <a:buChar char="–"/>
        <a:defRPr sz="1800" kern="1200" baseline="0">
          <a:solidFill>
            <a:srgbClr val="C7D300"/>
          </a:solidFill>
          <a:latin typeface="+mn-lt"/>
          <a:ea typeface="+mn-ea"/>
          <a:cs typeface="Calibri" panose="020F0502020204030204" pitchFamily="34" charset="0"/>
        </a:defRPr>
      </a:lvl4pPr>
      <a:lvl5pPr marL="1252538" indent="-271463" algn="l" defTabSz="457200" rtl="0" eaLnBrk="1" latinLnBrk="0" hangingPunct="1">
        <a:lnSpc>
          <a:spcPts val="2200"/>
        </a:lnSpc>
        <a:spcBef>
          <a:spcPct val="20000"/>
        </a:spcBef>
        <a:buFont typeface="Arial"/>
        <a:buChar char="»"/>
        <a:defRPr sz="1800" kern="1200" baseline="0">
          <a:solidFill>
            <a:srgbClr val="C7D300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445AAFF-E003-F964-0967-F868050B074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5999" y="2381112"/>
            <a:ext cx="7877536" cy="308040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bs-Latn-BA" sz="3600" dirty="0"/>
              <a:t>Od uspostavljanja svijesti do preduzimanja aktivnosti: Kako čovjek može da razumije obnovljive izvore energije i zaštitu klime</a:t>
            </a:r>
            <a:endParaRPr lang="de-DE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3239-A258-F60B-4D01-0EA5F43A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3D5ED-F250-F5E4-60B8-A1A735D847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Obnovljivi izvori energije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5F088097-A3D2-6209-58F5-69B07A6D4886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F929E5A-2F09-AE4B-E4E7-52323D5C4BDD}"/>
              </a:ext>
            </a:extLst>
          </p:cNvPr>
          <p:cNvSpPr txBox="1">
            <a:spLocks/>
          </p:cNvSpPr>
          <p:nvPr/>
        </p:nvSpPr>
        <p:spPr>
          <a:xfrm>
            <a:off x="576426" y="2000717"/>
            <a:ext cx="7215024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6A750DCB-210E-F419-C9F9-A6DA8ABC9273}"/>
              </a:ext>
            </a:extLst>
          </p:cNvPr>
          <p:cNvSpPr txBox="1">
            <a:spLocks/>
          </p:cNvSpPr>
          <p:nvPr/>
        </p:nvSpPr>
        <p:spPr>
          <a:xfrm>
            <a:off x="576426" y="2671594"/>
            <a:ext cx="7408799" cy="9798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3200" b="1" i="1" cap="none" baseline="0">
                <a:solidFill>
                  <a:srgbClr val="C7D300"/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bs-Latn-BA" dirty="0"/>
              <a:t>Šta vi možete da uradite?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98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16BEE-9EDE-72EF-12C0-2DC388EDB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90783-FA1C-9BB5-FAED-A874AEAA87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999" y="517827"/>
            <a:ext cx="6651687" cy="520496"/>
          </a:xfrm>
        </p:spPr>
        <p:txBody>
          <a:bodyPr/>
          <a:lstStyle/>
          <a:p>
            <a:r>
              <a:rPr lang="bs-Latn-BA" dirty="0"/>
              <a:t>Energetski efikasna renovacija znači:</a:t>
            </a:r>
            <a:endParaRPr lang="en-GB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BB069F6-DC66-53FA-DAA2-261028EE9904}"/>
              </a:ext>
            </a:extLst>
          </p:cNvPr>
          <p:cNvSpPr txBox="1">
            <a:spLocks/>
          </p:cNvSpPr>
          <p:nvPr/>
        </p:nvSpPr>
        <p:spPr>
          <a:xfrm>
            <a:off x="575998" y="1272211"/>
            <a:ext cx="6325251" cy="5949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2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bs-Latn-BA" dirty="0"/>
              <a:t>Protecția eficientă împotriva căldurii și frigului se realizează prin izolare, ferestre moderne, sisteme de umbrire și utilizarea energiilor regenerabile.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D909D9-E92B-8E19-164F-7BD727111695}"/>
              </a:ext>
            </a:extLst>
          </p:cNvPr>
          <p:cNvSpPr txBox="1"/>
          <p:nvPr/>
        </p:nvSpPr>
        <p:spPr>
          <a:xfrm rot="16200000">
            <a:off x="5837145" y="3096324"/>
            <a:ext cx="64080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graphic AEE and </a:t>
            </a:r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 © </a:t>
            </a:r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elenab</a:t>
            </a:r>
            <a:r>
              <a:rPr lang="de-DE" sz="800" dirty="0">
                <a:solidFill>
                  <a:schemeClr val="bg1">
                    <a:lumMod val="95000"/>
                  </a:schemeClr>
                </a:solidFill>
              </a:rPr>
              <a:t>  / istock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2868BB-39F1-9BB2-D01F-B8B79F4AF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54" y="1984416"/>
            <a:ext cx="4355757" cy="43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7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BD2B9-6515-5137-0BF5-11FDA34EC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7711B-3896-E61E-C16F-32A678ADD2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/>
              <a:t>Energetska eficijencija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D342C3A0-824C-0206-EDF7-C1C9E0E1799D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743CAD-4BCE-58DD-BDE8-7BD68E6AFF03}"/>
              </a:ext>
            </a:extLst>
          </p:cNvPr>
          <p:cNvSpPr txBox="1"/>
          <p:nvPr/>
        </p:nvSpPr>
        <p:spPr>
          <a:xfrm rot="16200000">
            <a:off x="5835462" y="3098007"/>
            <a:ext cx="6411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graphic AEE and  © elenab</a:t>
            </a:r>
            <a:r>
              <a:rPr lang="de-DE" sz="800" dirty="0">
                <a:solidFill>
                  <a:schemeClr val="bg1">
                    <a:lumMod val="95000"/>
                  </a:schemeClr>
                </a:solidFill>
              </a:rPr>
              <a:t>  / istock</a:t>
            </a:r>
            <a:endParaRPr lang="en-GB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9C9097AB-09CC-5806-69EB-17B6ED438141}"/>
              </a:ext>
            </a:extLst>
          </p:cNvPr>
          <p:cNvSpPr txBox="1">
            <a:spLocks/>
          </p:cNvSpPr>
          <p:nvPr/>
        </p:nvSpPr>
        <p:spPr>
          <a:xfrm>
            <a:off x="576426" y="1255962"/>
            <a:ext cx="6547185" cy="596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Efikasna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zaštita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toplote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hladnoće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može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postići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izolacijom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modernim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prozorima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zasjenjivanjem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upotrebom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obnovljivih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izvora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2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energije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81C8DE-18B8-250D-4661-F32421180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32" y="1989438"/>
            <a:ext cx="4306330" cy="43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0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3D53F73-AB0F-9453-25B6-19F5E105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91" y="1031289"/>
            <a:ext cx="5164088" cy="567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D9CC932-8DE6-6D6D-80FC-EB5C13A153D9}"/>
              </a:ext>
            </a:extLst>
          </p:cNvPr>
          <p:cNvSpPr txBox="1"/>
          <p:nvPr/>
        </p:nvSpPr>
        <p:spPr>
          <a:xfrm rot="16200000">
            <a:off x="7122859" y="4154937"/>
            <a:ext cx="38366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graphic</a:t>
            </a:r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: © AEE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1826E96-7B51-BA75-A73A-B76DFE5CA248}"/>
              </a:ext>
            </a:extLst>
          </p:cNvPr>
          <p:cNvSpPr txBox="1"/>
          <p:nvPr/>
        </p:nvSpPr>
        <p:spPr>
          <a:xfrm>
            <a:off x="629145" y="476909"/>
            <a:ext cx="6469812" cy="75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2600"/>
              </a:lnSpc>
              <a:spcBef>
                <a:spcPct val="0"/>
              </a:spcBef>
              <a:buNone/>
              <a:defRPr sz="2800" b="1" i="0" cap="none" baseline="0">
                <a:solidFill>
                  <a:srgbClr val="C7D3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s-Latn-BA" dirty="0"/>
              <a:t>Značenje sanacije koja je energetski eficijentna jest</a:t>
            </a:r>
            <a:r>
              <a:rPr lang="de-DE" dirty="0"/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B1AD6-15AE-2929-66E0-A4A81EDEF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61014B16-E4AF-452C-D820-74EBAD16B2F3}"/>
              </a:ext>
            </a:extLst>
          </p:cNvPr>
          <p:cNvSpPr/>
          <p:nvPr/>
        </p:nvSpPr>
        <p:spPr>
          <a:xfrm>
            <a:off x="2831976" y="4995306"/>
            <a:ext cx="6316937" cy="186269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30A54-DF67-8AFC-C1C5-379CC6414A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Lokalne perspektive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BBD24C-0657-EBC3-AD5A-310954B59EF0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DE504B6F-A419-7E17-F399-71EC7328E6B8}"/>
              </a:ext>
            </a:extLst>
          </p:cNvPr>
          <p:cNvSpPr txBox="1">
            <a:spLocks/>
          </p:cNvSpPr>
          <p:nvPr/>
        </p:nvSpPr>
        <p:spPr>
          <a:xfrm>
            <a:off x="261329" y="1942944"/>
            <a:ext cx="7813812" cy="49150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dirty="0"/>
              <a:t>Nacionalni energetski i klimatski plan (NECP) predviđa: smanjenje emisija stakleničkih plinova za 35% do 2030. godine (u odnosu na 1990.), postizanje udjela od 27% kod obnovljivih izvora energije, klimatska neutralnost do 2050. i prestanak korištenja uglja do 2035.</a:t>
            </a:r>
            <a:endParaRPr lang="de-DE" dirty="0"/>
          </a:p>
          <a:p>
            <a:pPr lvl="0"/>
            <a:r>
              <a:rPr lang="bs-Latn-BA" dirty="0"/>
              <a:t>Ekstenzivni ruski napad uništio je kritičnu energetsku infrastrukturu, izazivajući nestašice, visoke troškove i probleme u strukama kao što je industrija proizvodnje čelika.</a:t>
            </a:r>
            <a:endParaRPr lang="de-DE" dirty="0"/>
          </a:p>
          <a:p>
            <a:pPr lvl="0"/>
            <a:r>
              <a:rPr lang="bs-Latn-BA" dirty="0"/>
              <a:t>Obnova zemlje nakon rata treba da se zasniva na obnovljivim izvorima energije i energetskoj eficijentnosti.</a:t>
            </a:r>
            <a:endParaRPr lang="de-DE" dirty="0"/>
          </a:p>
          <a:p>
            <a:pPr lvl="0"/>
            <a:r>
              <a:rPr lang="bs-Latn-BA" dirty="0"/>
              <a:t>Velika poljoprivredna proizvodnja u Ukrajini pruža ogroman potencijal za proizvodnju </a:t>
            </a:r>
            <a:br>
              <a:rPr lang="de-DE" dirty="0"/>
            </a:br>
            <a:r>
              <a:rPr lang="bs-Latn-BA" dirty="0"/>
              <a:t>biološke mase.</a:t>
            </a:r>
            <a:endParaRPr lang="de-DE" dirty="0"/>
          </a:p>
          <a:p>
            <a:pPr lvl="0"/>
            <a:r>
              <a:rPr lang="bs-Latn-BA" dirty="0"/>
              <a:t>Solarna energija je ključna za ostvarivanje klimatskih </a:t>
            </a:r>
            <a:br>
              <a:rPr lang="de-DE" dirty="0"/>
            </a:br>
            <a:r>
              <a:rPr lang="bs-Latn-BA" dirty="0"/>
              <a:t>i energetskih ciljeva.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1F95F9-E54E-604D-D932-B3B036AB91EF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Raimond Spekking / Wiki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39D75490-6F88-1EB9-6B83-049EC1F4C688}"/>
              </a:ext>
            </a:extLst>
          </p:cNvPr>
          <p:cNvSpPr txBox="1">
            <a:spLocks/>
          </p:cNvSpPr>
          <p:nvPr/>
        </p:nvSpPr>
        <p:spPr>
          <a:xfrm>
            <a:off x="576262" y="1501725"/>
            <a:ext cx="7408963" cy="231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ct val="20000"/>
              </a:spcBef>
              <a:buFontTx/>
              <a:buNone/>
              <a:defRPr sz="20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39750" indent="-269875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b="1" kern="1200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720725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•"/>
              <a:tabLst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981075" indent="-26035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252538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»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Ukrajina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326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27AE8-82C0-A30E-F373-3F0E6487F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0E3458DB-3585-943E-4B73-196C1015BCF3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7EB3C3-ABA6-8625-59E6-6E6A819C1A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Lokalne perspektive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699F99-26CA-2309-648D-E5118EA91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725"/>
            <a:ext cx="7408963" cy="231538"/>
          </a:xfrm>
        </p:spPr>
        <p:txBody>
          <a:bodyPr/>
          <a:lstStyle/>
          <a:p>
            <a:r>
              <a:rPr lang="bs-Latn-BA" dirty="0"/>
              <a:t>Černivci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8506F423-67E7-9536-A987-FD0EC39CB71C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B77F2ADB-897C-1EC9-632A-1AD44ECBE138}"/>
              </a:ext>
            </a:extLst>
          </p:cNvPr>
          <p:cNvSpPr txBox="1">
            <a:spLocks/>
          </p:cNvSpPr>
          <p:nvPr/>
        </p:nvSpPr>
        <p:spPr>
          <a:xfrm>
            <a:off x="261331" y="1938377"/>
            <a:ext cx="700363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dirty="0"/>
              <a:t>Grad je usvojio Održivi akcioni plan za energetsku eficijenciju i zaštitu klime, sa ciljem smanjenja potrošnje energije i emisija CO₂ do 2030. godine.</a:t>
            </a:r>
            <a:endParaRPr lang="de-DE" dirty="0"/>
          </a:p>
          <a:p>
            <a:pPr lvl="0"/>
            <a:r>
              <a:rPr lang="bs-Latn-BA" dirty="0"/>
              <a:t>Visoka insolacija u regiji podstiče projekte za instaliranje sistema solarnih panela.</a:t>
            </a:r>
            <a:endParaRPr lang="de-DE" dirty="0"/>
          </a:p>
          <a:p>
            <a:pPr lvl="0"/>
            <a:r>
              <a:rPr lang="bs-Latn-BA" dirty="0"/>
              <a:t>Sprovedena je termička modernizacija starih javnih zgrada, što smanjuje potrošnju energije; predviđeno je da se nastavlja ovim mjerama.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926B8C-E80B-8CE0-AA62-F2AA3AEB5FE8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City of Chernivitsi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1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2E7E9-A2CB-6B69-29FA-69C5B417C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3AEC9-4EB3-AB15-5ECB-AB9435AF7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Lokalne perspektive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DD68557F-38F9-C2C8-4384-41A642C779DB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5ABC6C-76F1-003B-275E-92E6B3DC36D3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City of Chernivitsi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7DF80488-15AC-BE28-428C-4F4598CCB986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A2688BC-7356-386B-118D-50F5221D463E}"/>
              </a:ext>
            </a:extLst>
          </p:cNvPr>
          <p:cNvSpPr txBox="1">
            <a:spLocks/>
          </p:cNvSpPr>
          <p:nvPr/>
        </p:nvSpPr>
        <p:spPr>
          <a:xfrm>
            <a:off x="576262" y="1501725"/>
            <a:ext cx="7408963" cy="523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ct val="20000"/>
              </a:spcBef>
              <a:buFontTx/>
              <a:buNone/>
              <a:defRPr sz="20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39750" indent="-269875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b="1" kern="1200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720725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•"/>
              <a:tabLst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981075" indent="-26035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252538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»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Černivci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B28AB4C-CC14-4424-3E65-4024E965C569}"/>
              </a:ext>
            </a:extLst>
          </p:cNvPr>
          <p:cNvSpPr txBox="1">
            <a:spLocks/>
          </p:cNvSpPr>
          <p:nvPr/>
        </p:nvSpPr>
        <p:spPr>
          <a:xfrm>
            <a:off x="261327" y="1944681"/>
            <a:ext cx="6877511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bs-Latn-BA" dirty="0"/>
              <a:t>Od početka ruske invazije u Ukrajini došlo je do čestih prekida u snabdijevanju energijom u javnim i privatnim zgradama.</a:t>
            </a:r>
            <a:endParaRPr lang="de-DE" dirty="0"/>
          </a:p>
          <a:p>
            <a:r>
              <a:rPr lang="bs-Latn-BA" dirty="0"/>
              <a:t>Fokus grada Černivci je na održivom i autarknom snabdijevanju energijom, te obnovi infrastrukture obnovljivih izvora.</a:t>
            </a:r>
            <a:endParaRPr lang="de-DE" dirty="0"/>
          </a:p>
          <a:p>
            <a:r>
              <a:rPr lang="bs-Latn-BA" dirty="0"/>
              <a:t>Povoljne uslove za razvoj i evropske integracije stvara činjenica da grad Černivci nije daleko od istočne granice EU-a.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11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13E2-BD23-CD13-F1E6-8A4690922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59306-91CD-2D9E-A501-9A10ECD472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Lokalne perspektive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A90C91-422F-AEA2-6972-B9BB729B0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725"/>
            <a:ext cx="7408963" cy="231538"/>
          </a:xfrm>
        </p:spPr>
        <p:txBody>
          <a:bodyPr/>
          <a:lstStyle/>
          <a:p>
            <a:r>
              <a:rPr lang="bs-Latn-BA" dirty="0"/>
              <a:t>Novovolinsk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FC0D5B2-8E0B-87D6-A1C1-8883EC722078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753EE3-442E-C9CD-B474-DBCE2D323C2F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Myroslava Vlasiuk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lussdiagramm: Manuelle Eingabe 18">
            <a:extLst>
              <a:ext uri="{FF2B5EF4-FFF2-40B4-BE49-F238E27FC236}">
                <a16:creationId xmlns:a16="http://schemas.microsoft.com/office/drawing/2014/main" id="{0390B663-3017-445A-512E-BE1903D06761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A28D3B79-089B-FD86-87B9-F5239B924D81}"/>
              </a:ext>
            </a:extLst>
          </p:cNvPr>
          <p:cNvSpPr txBox="1">
            <a:spLocks/>
          </p:cNvSpPr>
          <p:nvPr/>
        </p:nvSpPr>
        <p:spPr>
          <a:xfrm>
            <a:off x="261332" y="1936649"/>
            <a:ext cx="7529603" cy="4019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bs-Latn-BA" dirty="0"/>
              <a:t>Uspješni projekti: „Sistemi solarnih panela u centru za pružanje podrške Novo“, „Hibridna elektrana u porodilištu“, „Termička sanacija Gimnazije br. 7“.</a:t>
            </a:r>
            <a:endParaRPr lang="de-DE" dirty="0"/>
          </a:p>
          <a:p>
            <a:r>
              <a:rPr lang="bs-Latn-BA" dirty="0"/>
              <a:t>Novi projekat s GIZ-om: </a:t>
            </a:r>
            <a:r>
              <a:rPr lang="bs-Latn-BA" b="1" dirty="0"/>
              <a:t>„Zeleni energetski kompleks: ekološka modernizacija sportskog kompleksa Šahtar – adaptacija klime za održivi razvoj“</a:t>
            </a:r>
            <a:endParaRPr lang="de-DE" b="1" dirty="0"/>
          </a:p>
          <a:p>
            <a:r>
              <a:rPr lang="de-DE" dirty="0" err="1"/>
              <a:t>Zasađivanje</a:t>
            </a:r>
            <a:r>
              <a:rPr lang="de-DE" dirty="0"/>
              <a:t> </a:t>
            </a:r>
            <a:r>
              <a:rPr lang="de-DE" dirty="0" err="1"/>
              <a:t>penjačica</a:t>
            </a:r>
            <a:r>
              <a:rPr lang="de-DE" dirty="0"/>
              <a:t> na </a:t>
            </a:r>
            <a:r>
              <a:rPr lang="de-DE" dirty="0" err="1"/>
              <a:t>fasadi</a:t>
            </a:r>
            <a:r>
              <a:rPr lang="de-DE" dirty="0"/>
              <a:t> (120 m²) </a:t>
            </a:r>
            <a:r>
              <a:rPr lang="de-DE" b="1" dirty="0" err="1"/>
              <a:t>sportskog</a:t>
            </a:r>
            <a:r>
              <a:rPr lang="de-DE" b="1" dirty="0"/>
              <a:t> </a:t>
            </a:r>
            <a:r>
              <a:rPr lang="de-DE" b="1" dirty="0" err="1"/>
              <a:t>kompleksa</a:t>
            </a:r>
            <a:r>
              <a:rPr lang="de-DE" b="1" dirty="0"/>
              <a:t> </a:t>
            </a:r>
            <a:r>
              <a:rPr lang="de-DE" b="1" dirty="0" err="1"/>
              <a:t>Šahtar</a:t>
            </a:r>
            <a:endParaRPr lang="de-DE" b="1" dirty="0"/>
          </a:p>
          <a:p>
            <a:r>
              <a:rPr lang="de-DE" dirty="0" err="1"/>
              <a:t>Pretvaranje</a:t>
            </a:r>
            <a:r>
              <a:rPr lang="de-DE" dirty="0"/>
              <a:t> 427 m² </a:t>
            </a:r>
            <a:r>
              <a:rPr lang="de-DE" dirty="0" err="1"/>
              <a:t>okoline</a:t>
            </a:r>
            <a:r>
              <a:rPr lang="de-DE" dirty="0"/>
              <a:t> u </a:t>
            </a:r>
            <a:r>
              <a:rPr lang="de-DE" dirty="0" err="1"/>
              <a:t>gradski</a:t>
            </a:r>
            <a:r>
              <a:rPr lang="de-DE" dirty="0"/>
              <a:t> </a:t>
            </a:r>
            <a:r>
              <a:rPr lang="de-DE" dirty="0" err="1"/>
              <a:t>vrt</a:t>
            </a:r>
            <a:r>
              <a:rPr lang="de-DE" dirty="0"/>
              <a:t>, u </a:t>
            </a:r>
            <a:r>
              <a:rPr lang="de-DE" dirty="0" err="1"/>
              <a:t>cilju</a:t>
            </a:r>
            <a:r>
              <a:rPr lang="de-DE" dirty="0"/>
              <a:t> </a:t>
            </a:r>
            <a:r>
              <a:rPr lang="de-DE" dirty="0" err="1"/>
              <a:t>podsticanja</a:t>
            </a:r>
            <a:r>
              <a:rPr lang="de-DE" dirty="0"/>
              <a:t> </a:t>
            </a:r>
            <a:r>
              <a:rPr lang="de-DE" dirty="0" err="1"/>
              <a:t>lokalnog</a:t>
            </a:r>
            <a:r>
              <a:rPr lang="de-DE" dirty="0"/>
              <a:t> </a:t>
            </a:r>
            <a:r>
              <a:rPr lang="de-DE" dirty="0" err="1"/>
              <a:t>biološkog</a:t>
            </a:r>
            <a:r>
              <a:rPr lang="de-DE" dirty="0"/>
              <a:t> </a:t>
            </a:r>
            <a:r>
              <a:rPr lang="de-DE" dirty="0" err="1"/>
              <a:t>diverziteta</a:t>
            </a:r>
            <a:r>
              <a:rPr lang="de-DE" dirty="0"/>
              <a:t> i </a:t>
            </a:r>
            <a:r>
              <a:rPr lang="de-DE" dirty="0" err="1"/>
              <a:t>učinaka</a:t>
            </a:r>
            <a:r>
              <a:rPr lang="de-DE" dirty="0"/>
              <a:t> </a:t>
            </a:r>
            <a:r>
              <a:rPr lang="de-DE" dirty="0" err="1"/>
              <a:t>ekološkog</a:t>
            </a:r>
            <a:r>
              <a:rPr lang="de-DE" dirty="0"/>
              <a:t> </a:t>
            </a:r>
            <a:r>
              <a:rPr lang="de-DE" dirty="0" err="1"/>
              <a:t>sistema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79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B974A-6B45-93A0-D1F1-04609DFA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3038C-026D-6905-9ABA-2A0C6CEA02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Lokalne perspektive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1821CA4-31A0-8BD8-CA1B-57A94FEF1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725"/>
            <a:ext cx="7408963" cy="231538"/>
          </a:xfrm>
        </p:spPr>
        <p:txBody>
          <a:bodyPr/>
          <a:lstStyle/>
          <a:p>
            <a:r>
              <a:rPr lang="bs-Latn-BA" dirty="0"/>
              <a:t>Novovolinsk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95DE0BA-C89D-0329-F1ED-0684322AACE5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759B65F-34EA-169C-43CA-87DC13E053B1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Myroslava Vlasiuk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lussdiagramm: Manuelle Eingabe 18">
            <a:extLst>
              <a:ext uri="{FF2B5EF4-FFF2-40B4-BE49-F238E27FC236}">
                <a16:creationId xmlns:a16="http://schemas.microsoft.com/office/drawing/2014/main" id="{A53709D6-B294-EF92-F3B0-CFD1DBD4A26D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948AF091-1CD9-5CA0-1BBA-8676E5DE3017}"/>
              </a:ext>
            </a:extLst>
          </p:cNvPr>
          <p:cNvSpPr txBox="1">
            <a:spLocks/>
          </p:cNvSpPr>
          <p:nvPr/>
        </p:nvSpPr>
        <p:spPr>
          <a:xfrm>
            <a:off x="261325" y="1930334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 err="1"/>
              <a:t>Termičkom</a:t>
            </a:r>
            <a:r>
              <a:rPr lang="de-DE" dirty="0"/>
              <a:t> </a:t>
            </a:r>
            <a:r>
              <a:rPr lang="de-DE" dirty="0" err="1"/>
              <a:t>sanacijom</a:t>
            </a:r>
            <a:r>
              <a:rPr lang="de-DE" dirty="0"/>
              <a:t> (1.718 m²) </a:t>
            </a:r>
            <a:r>
              <a:rPr lang="de-DE" dirty="0" err="1"/>
              <a:t>postiže</a:t>
            </a:r>
            <a:r>
              <a:rPr lang="de-DE" dirty="0"/>
              <a:t> se </a:t>
            </a:r>
            <a:r>
              <a:rPr lang="de-DE" dirty="0" err="1"/>
              <a:t>ušteda</a:t>
            </a:r>
            <a:r>
              <a:rPr lang="de-DE" dirty="0"/>
              <a:t> 73,7 MWh </a:t>
            </a:r>
            <a:r>
              <a:rPr lang="de-DE" dirty="0" err="1"/>
              <a:t>energije</a:t>
            </a:r>
            <a:r>
              <a:rPr lang="de-DE" dirty="0"/>
              <a:t> i 386.600 UAH </a:t>
            </a:r>
            <a:r>
              <a:rPr lang="de-DE" dirty="0" err="1"/>
              <a:t>godišnje</a:t>
            </a:r>
            <a:r>
              <a:rPr lang="de-DE" dirty="0"/>
              <a:t>.</a:t>
            </a:r>
          </a:p>
          <a:p>
            <a:r>
              <a:rPr lang="de-DE" dirty="0" err="1"/>
              <a:t>Solarna</a:t>
            </a:r>
            <a:r>
              <a:rPr lang="de-DE" dirty="0"/>
              <a:t> </a:t>
            </a:r>
            <a:r>
              <a:rPr lang="de-DE" dirty="0" err="1"/>
              <a:t>elektrana</a:t>
            </a:r>
            <a:r>
              <a:rPr lang="de-DE" dirty="0"/>
              <a:t> </a:t>
            </a:r>
            <a:r>
              <a:rPr lang="de-DE" dirty="0" err="1"/>
              <a:t>snage</a:t>
            </a:r>
            <a:r>
              <a:rPr lang="de-DE" dirty="0"/>
              <a:t> 20 kW i </a:t>
            </a:r>
            <a:r>
              <a:rPr lang="de-DE" dirty="0" err="1"/>
              <a:t>druge</a:t>
            </a:r>
            <a:r>
              <a:rPr lang="de-DE" dirty="0"/>
              <a:t> </a:t>
            </a:r>
            <a:r>
              <a:rPr lang="de-DE" dirty="0" err="1"/>
              <a:t>mjere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postizanje</a:t>
            </a:r>
            <a:r>
              <a:rPr lang="de-DE" dirty="0"/>
              <a:t> </a:t>
            </a:r>
            <a:r>
              <a:rPr lang="de-DE" dirty="0" err="1"/>
              <a:t>eficijentnosti</a:t>
            </a:r>
            <a:r>
              <a:rPr lang="de-DE" dirty="0"/>
              <a:t> </a:t>
            </a:r>
            <a:r>
              <a:rPr lang="de-DE" dirty="0" err="1"/>
              <a:t>smanjuju</a:t>
            </a:r>
            <a:r>
              <a:rPr lang="de-DE" dirty="0"/>
              <a:t> </a:t>
            </a:r>
            <a:r>
              <a:rPr lang="de-DE" dirty="0" err="1"/>
              <a:t>emisije</a:t>
            </a:r>
            <a:r>
              <a:rPr lang="de-DE" dirty="0"/>
              <a:t> CO₂ </a:t>
            </a:r>
            <a:r>
              <a:rPr lang="de-DE" dirty="0" err="1"/>
              <a:t>za</a:t>
            </a:r>
            <a:r>
              <a:rPr lang="de-DE" dirty="0"/>
              <a:t> 102 tone </a:t>
            </a:r>
            <a:r>
              <a:rPr lang="de-DE" dirty="0" err="1"/>
              <a:t>godišnje</a:t>
            </a:r>
            <a:r>
              <a:rPr lang="de-DE" dirty="0"/>
              <a:t>.</a:t>
            </a:r>
          </a:p>
          <a:p>
            <a:r>
              <a:rPr lang="de-DE" dirty="0"/>
              <a:t>„</a:t>
            </a:r>
            <a:r>
              <a:rPr lang="de-DE" dirty="0" err="1"/>
              <a:t>Vodokanal</a:t>
            </a:r>
            <a:r>
              <a:rPr lang="de-DE" dirty="0"/>
              <a:t>“ </a:t>
            </a:r>
            <a:r>
              <a:rPr lang="de-DE" dirty="0" err="1"/>
              <a:t>planira</a:t>
            </a:r>
            <a:r>
              <a:rPr lang="de-DE" dirty="0"/>
              <a:t> </a:t>
            </a:r>
            <a:r>
              <a:rPr lang="de-DE" dirty="0" err="1"/>
              <a:t>solarne</a:t>
            </a:r>
            <a:r>
              <a:rPr lang="de-DE" dirty="0"/>
              <a:t> </a:t>
            </a:r>
            <a:r>
              <a:rPr lang="de-DE" dirty="0" err="1"/>
              <a:t>elektrane</a:t>
            </a:r>
            <a:r>
              <a:rPr lang="de-DE" dirty="0"/>
              <a:t> </a:t>
            </a:r>
            <a:r>
              <a:rPr lang="de-DE" dirty="0" err="1"/>
              <a:t>snage</a:t>
            </a:r>
            <a:r>
              <a:rPr lang="de-DE" dirty="0"/>
              <a:t> 900 kW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kritičnu</a:t>
            </a:r>
            <a:r>
              <a:rPr lang="de-DE" dirty="0"/>
              <a:t> </a:t>
            </a:r>
            <a:r>
              <a:rPr lang="de-DE" dirty="0" err="1"/>
              <a:t>infrastrukturu</a:t>
            </a:r>
            <a:r>
              <a:rPr lang="de-DE" dirty="0"/>
              <a:t>.</a:t>
            </a:r>
          </a:p>
          <a:p>
            <a:r>
              <a:rPr lang="de-DE" dirty="0" err="1"/>
              <a:t>Razvijen</a:t>
            </a:r>
            <a:r>
              <a:rPr lang="de-DE" dirty="0"/>
              <a:t> je </a:t>
            </a:r>
            <a:r>
              <a:rPr lang="de-DE" dirty="0" err="1"/>
              <a:t>Održivi</a:t>
            </a:r>
            <a:r>
              <a:rPr lang="de-DE" dirty="0"/>
              <a:t> </a:t>
            </a:r>
            <a:r>
              <a:rPr lang="de-DE" dirty="0" err="1"/>
              <a:t>akcioni</a:t>
            </a:r>
            <a:r>
              <a:rPr lang="de-DE" dirty="0"/>
              <a:t> plan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energetsku</a:t>
            </a:r>
            <a:r>
              <a:rPr lang="de-DE" dirty="0"/>
              <a:t> </a:t>
            </a:r>
            <a:r>
              <a:rPr lang="de-DE" dirty="0" err="1"/>
              <a:t>eficijenciju</a:t>
            </a:r>
            <a:r>
              <a:rPr lang="de-DE" dirty="0"/>
              <a:t> i </a:t>
            </a:r>
            <a:r>
              <a:rPr lang="de-DE" dirty="0" err="1"/>
              <a:t>zaštitu</a:t>
            </a:r>
            <a:r>
              <a:rPr lang="de-DE" dirty="0"/>
              <a:t> </a:t>
            </a:r>
            <a:r>
              <a:rPr lang="de-DE" dirty="0" err="1"/>
              <a:t>klime</a:t>
            </a:r>
            <a:r>
              <a:rPr lang="de-DE" dirty="0"/>
              <a:t>.</a:t>
            </a:r>
          </a:p>
          <a:p>
            <a:r>
              <a:rPr lang="de-DE" dirty="0" err="1"/>
              <a:t>Ciljevi</a:t>
            </a:r>
            <a:r>
              <a:rPr lang="de-DE" dirty="0"/>
              <a:t> do 2030.: </a:t>
            </a:r>
            <a:r>
              <a:rPr lang="de-DE" dirty="0" err="1"/>
              <a:t>smanjenje</a:t>
            </a:r>
            <a:r>
              <a:rPr lang="de-DE" dirty="0"/>
              <a:t> </a:t>
            </a:r>
            <a:r>
              <a:rPr lang="de-DE" dirty="0" err="1"/>
              <a:t>emisija</a:t>
            </a:r>
            <a:r>
              <a:rPr lang="de-DE" dirty="0"/>
              <a:t> CO₂, </a:t>
            </a:r>
            <a:r>
              <a:rPr lang="de-DE" dirty="0" err="1"/>
              <a:t>razvoj</a:t>
            </a:r>
            <a:r>
              <a:rPr lang="de-DE" dirty="0"/>
              <a:t> </a:t>
            </a:r>
            <a:r>
              <a:rPr lang="de-DE" dirty="0" err="1"/>
              <a:t>obnovljivih</a:t>
            </a:r>
            <a:r>
              <a:rPr lang="de-DE" dirty="0"/>
              <a:t> </a:t>
            </a:r>
            <a:r>
              <a:rPr lang="de-DE" dirty="0" err="1"/>
              <a:t>izvora</a:t>
            </a:r>
            <a:r>
              <a:rPr lang="de-DE" dirty="0"/>
              <a:t> </a:t>
            </a:r>
            <a:r>
              <a:rPr lang="de-DE" dirty="0" err="1"/>
              <a:t>energije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0211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3E0A5-E326-0595-81BD-89297AC90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29973-BA1F-838E-AC10-E0A1884C38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Lokalne perspektive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6FB7860E-5CB3-5EB6-696A-596B2133E2C3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378680-59DA-C117-482E-CBED9A7BC127}"/>
              </a:ext>
            </a:extLst>
          </p:cNvPr>
          <p:cNvSpPr txBox="1"/>
          <p:nvPr/>
        </p:nvSpPr>
        <p:spPr>
          <a:xfrm rot="16200000">
            <a:off x="6915030" y="2232084"/>
            <a:ext cx="42523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City of Goražde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E850C2A-0D96-3552-ED16-313DB576768D}"/>
              </a:ext>
            </a:extLst>
          </p:cNvPr>
          <p:cNvSpPr txBox="1">
            <a:spLocks/>
          </p:cNvSpPr>
          <p:nvPr/>
        </p:nvSpPr>
        <p:spPr>
          <a:xfrm>
            <a:off x="576262" y="1501725"/>
            <a:ext cx="7408963" cy="231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ct val="20000"/>
              </a:spcBef>
              <a:buFontTx/>
              <a:buNone/>
              <a:defRPr sz="20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39750" indent="-269875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b="1" kern="1200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720725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•"/>
              <a:tabLst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981075" indent="-26035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252538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»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Bosna i Hercegovina</a:t>
            </a:r>
            <a:endParaRPr lang="de-DE" dirty="0"/>
          </a:p>
        </p:txBody>
      </p:sp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787DB8DA-B054-0555-B4FF-94F05F90859F}"/>
              </a:ext>
            </a:extLst>
          </p:cNvPr>
          <p:cNvSpPr/>
          <p:nvPr/>
        </p:nvSpPr>
        <p:spPr>
          <a:xfrm>
            <a:off x="4572000" y="4995746"/>
            <a:ext cx="4575438" cy="186225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13D2D669-4E03-BCB5-3130-83F9C37E030E}"/>
              </a:ext>
            </a:extLst>
          </p:cNvPr>
          <p:cNvSpPr txBox="1">
            <a:spLocks/>
          </p:cNvSpPr>
          <p:nvPr/>
        </p:nvSpPr>
        <p:spPr>
          <a:xfrm>
            <a:off x="261325" y="1936640"/>
            <a:ext cx="7408962" cy="4173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dirty="0"/>
              <a:t>Nacionalni plan za energetsku eficijenciju i zaštitu klime (NECP) nudi priliku da se stvori koherentna i održiva strategija za realizaciju energetske tranzicije, u skladu s Pariškim sporazumom i Deklaracijom iz Sofije o Zelenoj agendi za Zapadni Balkan.</a:t>
            </a:r>
            <a:endParaRPr lang="de-DE" dirty="0"/>
          </a:p>
          <a:p>
            <a:pPr lvl="0"/>
            <a:r>
              <a:rPr lang="bs-Latn-BA" dirty="0"/>
              <a:t>Izazovi: porast temperatura, ekstremne metereološke pojave, suše, nestašica vode, zavisnost od hidroenergije, degradacija okoliša.</a:t>
            </a:r>
            <a:endParaRPr lang="de-DE" dirty="0"/>
          </a:p>
          <a:p>
            <a:pPr lvl="0"/>
            <a:r>
              <a:rPr lang="bs-Latn-BA" dirty="0"/>
              <a:t>Veliki potencijal za hidroenergiju, biološku masu, vjetar i fotonaponske sisteme.</a:t>
            </a:r>
            <a:endParaRPr lang="de-DE" dirty="0"/>
          </a:p>
          <a:p>
            <a:pPr lvl="0"/>
            <a:r>
              <a:rPr lang="bs-Latn-BA" dirty="0"/>
              <a:t>Tranzicija iz sektora korištenja uglja s hiljadama zaposlenih ključna je za pravednu </a:t>
            </a:r>
            <a:br>
              <a:rPr lang="de-DE" dirty="0"/>
            </a:br>
            <a:r>
              <a:rPr lang="bs-Latn-BA" dirty="0"/>
              <a:t>i održivu promjenu.</a:t>
            </a:r>
            <a:endParaRPr lang="de-DE" dirty="0"/>
          </a:p>
          <a:p>
            <a:pPr lvl="0"/>
            <a:r>
              <a:rPr lang="bs-Latn-BA" dirty="0"/>
              <a:t>Planirana težišta: energetska eficijentnost u zgradama, industriji, saobraćaju </a:t>
            </a:r>
            <a:br>
              <a:rPr lang="de-DE" dirty="0"/>
            </a:br>
            <a:r>
              <a:rPr lang="bs-Latn-BA" dirty="0"/>
              <a:t>i javnom sektoru.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1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ussdiagramm: Manuelle Eingabe 18">
            <a:extLst>
              <a:ext uri="{FF2B5EF4-FFF2-40B4-BE49-F238E27FC236}">
                <a16:creationId xmlns:a16="http://schemas.microsoft.com/office/drawing/2014/main" id="{3E99B0C5-F9F6-2B81-D720-4AC43991F4F6}"/>
              </a:ext>
            </a:extLst>
          </p:cNvPr>
          <p:cNvSpPr/>
          <p:nvPr/>
        </p:nvSpPr>
        <p:spPr>
          <a:xfrm>
            <a:off x="2329732" y="4472260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F6E2D9C-505D-3E32-03A0-FA7A02A2DAD2}"/>
              </a:ext>
            </a:extLst>
          </p:cNvPr>
          <p:cNvSpPr txBox="1">
            <a:spLocks/>
          </p:cNvSpPr>
          <p:nvPr/>
        </p:nvSpPr>
        <p:spPr>
          <a:xfrm>
            <a:off x="257345" y="2123296"/>
            <a:ext cx="8120536" cy="3882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dirty="0"/>
              <a:t>Naučnici/naučnice već nekoliko decenija prate razvoj globalnog zagrijavanja.</a:t>
            </a:r>
            <a:endParaRPr lang="de-DE" dirty="0"/>
          </a:p>
          <a:p>
            <a:pPr lvl="0"/>
            <a:r>
              <a:rPr lang="bs-Latn-BA" dirty="0"/>
              <a:t>Promjene se dešavaju neviđenom brzinom – brže od bilo koje prirodne klimatske promjene </a:t>
            </a:r>
            <a:br>
              <a:rPr lang="de-DE" dirty="0"/>
            </a:br>
            <a:r>
              <a:rPr lang="bs-Latn-BA" dirty="0"/>
              <a:t>u ljudskoj historiji.</a:t>
            </a:r>
            <a:endParaRPr lang="de-DE" dirty="0"/>
          </a:p>
          <a:p>
            <a:pPr lvl="0"/>
            <a:r>
              <a:rPr lang="bs-Latn-BA" dirty="0"/>
              <a:t>Staklenički plinovi poput CO₂ i metana skupljaju se u atmosferi, akumulišu toplotu i izazivaju zagrijavanje planete, što povećava učestalost i intenzitet ekstremnih vremenskih pojava.</a:t>
            </a:r>
            <a:endParaRPr lang="de-DE" dirty="0"/>
          </a:p>
          <a:p>
            <a:pPr lvl="0"/>
            <a:r>
              <a:rPr lang="bs-Latn-BA" dirty="0"/>
              <a:t>Glavni uzrok su ljudske aktivnosti, prije svega sagorijevanje fosilnih goriva.</a:t>
            </a:r>
            <a:endParaRPr lang="de-DE" dirty="0"/>
          </a:p>
          <a:p>
            <a:pPr lvl="0"/>
            <a:r>
              <a:rPr lang="bs-Latn-BA" dirty="0"/>
              <a:t>Približavamo se kritičnim tačkama na kojima dolazi do preokreta, koje bi mogle izazvati ireverzibilne štete za ekološke sisteme, kao i gubitak života i biološkog </a:t>
            </a:r>
            <a:br>
              <a:rPr lang="de-DE" dirty="0"/>
            </a:br>
            <a:r>
              <a:rPr lang="bs-Latn-BA" dirty="0"/>
              <a:t>diverziteta.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B2AE9-C1EB-4D92-9A51-51F6237B6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Klimatske promjene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8B79FD7-1644-45FD-B8E2-0A224D4E2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26693"/>
            <a:ext cx="7408963" cy="6155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s-Latn-BA" dirty="0"/>
              <a:t>Šta su klimatske promjene uzrokovane ljudskim djelovanjem?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0B6BB1-FE46-9FEB-3652-0A8BD17B2F75}"/>
              </a:ext>
            </a:extLst>
          </p:cNvPr>
          <p:cNvSpPr txBox="1"/>
          <p:nvPr/>
        </p:nvSpPr>
        <p:spPr>
          <a:xfrm>
            <a:off x="455350" y="5842048"/>
            <a:ext cx="2250272" cy="36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800" kern="1000" dirty="0">
                <a:solidFill>
                  <a:schemeClr val="bg1">
                    <a:lumMod val="50000"/>
                  </a:schemeClr>
                </a:solidFill>
              </a:rPr>
              <a:t>Globalno zagrijavanje (gore: plava do crvene) 1970-2020 </a:t>
            </a:r>
            <a:endParaRPr lang="en-GB" sz="800" kern="1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7EA697-1614-61C1-373E-D914A61DE467}"/>
              </a:ext>
            </a:extLst>
          </p:cNvPr>
          <p:cNvSpPr txBox="1"/>
          <p:nvPr/>
        </p:nvSpPr>
        <p:spPr>
          <a:xfrm>
            <a:off x="2755900" y="5744255"/>
            <a:ext cx="7506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0" noProof="0" dirty="0">
                <a:solidFill>
                  <a:schemeClr val="bg1"/>
                </a:solidFill>
              </a:rPr>
              <a:t>1970                                 2020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F61063-EF21-7B4E-40C8-DF95B053AB19}"/>
              </a:ext>
            </a:extLst>
          </p:cNvPr>
          <p:cNvSpPr txBox="1"/>
          <p:nvPr/>
        </p:nvSpPr>
        <p:spPr>
          <a:xfrm rot="16200000">
            <a:off x="6805062" y="2128408"/>
            <a:ext cx="44722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grafic: © biodiversitystripes.info and LPI 2024, Living Planet Index database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CD946-AF63-E6B9-D57A-BAD018D67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ssdiagramm: Manuelle Eingabe 18">
            <a:extLst>
              <a:ext uri="{FF2B5EF4-FFF2-40B4-BE49-F238E27FC236}">
                <a16:creationId xmlns:a16="http://schemas.microsoft.com/office/drawing/2014/main" id="{876F16CD-F35B-3C2C-B320-2D4C32222D64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A302918-EFAD-DBF5-56A8-83B41FA49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725"/>
            <a:ext cx="7408963" cy="523926"/>
          </a:xfrm>
        </p:spPr>
        <p:txBody>
          <a:bodyPr/>
          <a:lstStyle/>
          <a:p>
            <a:r>
              <a:rPr lang="bs-Latn-BA" dirty="0"/>
              <a:t>Goražde</a:t>
            </a:r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174A43-6FFA-1168-2B3A-5D0CA74058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7501200" cy="596078"/>
          </a:xfrm>
        </p:spPr>
        <p:txBody>
          <a:bodyPr/>
          <a:lstStyle/>
          <a:p>
            <a:r>
              <a:rPr lang="bs-Latn-BA" dirty="0"/>
              <a:t>Lokalne perspektive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010BD44-1399-0F58-6B62-3233FAB806E6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6AB39D-E3A4-1826-3CD2-C12E7A83CCCD}"/>
              </a:ext>
            </a:extLst>
          </p:cNvPr>
          <p:cNvSpPr txBox="1"/>
          <p:nvPr/>
        </p:nvSpPr>
        <p:spPr>
          <a:xfrm rot="16200000">
            <a:off x="6808207" y="2125262"/>
            <a:ext cx="44659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 Markus</a:t>
            </a:r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 S</a:t>
            </a:r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piske/pexels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C6A4FA4F-3419-1E0A-DCC4-4F89DBCAAA3F}"/>
              </a:ext>
            </a:extLst>
          </p:cNvPr>
          <p:cNvSpPr txBox="1">
            <a:spLocks/>
          </p:cNvSpPr>
          <p:nvPr/>
        </p:nvSpPr>
        <p:spPr>
          <a:xfrm>
            <a:off x="261324" y="1942951"/>
            <a:ext cx="7992990" cy="42168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dirty="0"/>
              <a:t>Godine 2010. količina padavina premašila je rekord postignut u posljednih 100 godina, izazvavši poplave u slivu rijeke Drine i istočnoj Hercegovini; Goražde i druge opštine bile su poplavljene. </a:t>
            </a:r>
            <a:endParaRPr lang="de-DE" dirty="0"/>
          </a:p>
          <a:p>
            <a:pPr lvl="0"/>
            <a:r>
              <a:rPr lang="bs-Latn-BA" dirty="0"/>
              <a:t>Grad podržava biološki diverzitet, npr. kroz organizaciju „Eko Habitat“ i promoviše energetsku eficijentnost i obnovljive izvore energije poput malih hidroelektrana i solarnu energiju, kao i bolje upravljanje zbrinjavanjem otpada.</a:t>
            </a:r>
            <a:endParaRPr lang="de-DE" dirty="0"/>
          </a:p>
          <a:p>
            <a:pPr lvl="0"/>
            <a:r>
              <a:rPr lang="bs-Latn-BA" dirty="0"/>
              <a:t>Većina stanovništva se grije na drva jer ne postoji mreža za snabdjevanje gasom.</a:t>
            </a:r>
            <a:endParaRPr lang="de-DE" dirty="0"/>
          </a:p>
          <a:p>
            <a:pPr lvl="0"/>
            <a:r>
              <a:rPr lang="bs-Latn-BA" dirty="0"/>
              <a:t>Rijeka Drina pruža velike mogućnosti za održive inicijative za podsticanje razvoja.</a:t>
            </a:r>
            <a:endParaRPr lang="de-DE" dirty="0"/>
          </a:p>
          <a:p>
            <a:pPr lvl="0"/>
            <a:r>
              <a:rPr lang="bs-Latn-BA" dirty="0"/>
              <a:t>Cilj: usklađivanje ekonomskog razvoja s očuvanjem okoliša i promocijom zelenih </a:t>
            </a:r>
            <a:br>
              <a:rPr lang="de-DE" dirty="0"/>
            </a:br>
            <a:r>
              <a:rPr lang="bs-Latn-BA" dirty="0"/>
              <a:t>energetskih projekata.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23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19EB-C0B4-6059-DAC5-37684D3C0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3B1DE-EFB5-D6C9-3C06-881F39F4CB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Lokalne perspektive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2F7CB57-F9A1-E783-0FC1-7EA5BCFFF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5419"/>
            <a:ext cx="7408963" cy="231538"/>
          </a:xfrm>
        </p:spPr>
        <p:txBody>
          <a:bodyPr/>
          <a:lstStyle/>
          <a:p>
            <a:r>
              <a:rPr lang="bs-Latn-BA" dirty="0"/>
              <a:t>Republika Moldavija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F4F97E36-4A86-9539-2459-1F732B6F1F83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3AC9A3-B6D9-8B27-5E18-43E5830453F3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Balti City Hall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161B1016-579E-D4D3-EB31-265F4DE91BC7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057B8525-479E-6254-B585-BB3ADC5DC63E}"/>
              </a:ext>
            </a:extLst>
          </p:cNvPr>
          <p:cNvSpPr txBox="1">
            <a:spLocks/>
          </p:cNvSpPr>
          <p:nvPr/>
        </p:nvSpPr>
        <p:spPr>
          <a:xfrm>
            <a:off x="259978" y="1942950"/>
            <a:ext cx="8006692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dirty="0"/>
              <a:t>Suše već sada predstavljaju ozbiljan problem u Moldaviji, a klimatske promjene ga dodatno pogoršavaju.</a:t>
            </a:r>
            <a:endParaRPr lang="de-DE" dirty="0"/>
          </a:p>
          <a:p>
            <a:pPr lvl="0"/>
            <a:r>
              <a:rPr lang="bs-Latn-BA" dirty="0"/>
              <a:t>Više od 50% potrošnje energije u Moldaviji otpada na zgrade, 45% se troši u domaćinstvima, dok industrija troši samo 15%. 2023. godine je samo 6% energije dolazilo iz obnovljivih izvora.</a:t>
            </a:r>
            <a:endParaRPr lang="de-DE" dirty="0"/>
          </a:p>
          <a:p>
            <a:pPr lvl="0"/>
            <a:r>
              <a:rPr lang="bs-Latn-BA" dirty="0"/>
              <a:t>Računajući od ruske invazije na Ukrajinu, cijene gasa su drastično porasle → nezavisnost od uvoza energije iz fosilnih izvora je ključna za autarkno snabdjevanje.</a:t>
            </a:r>
            <a:endParaRPr lang="de-DE" dirty="0"/>
          </a:p>
          <a:p>
            <a:pPr lvl="0"/>
            <a:r>
              <a:rPr lang="bs-Latn-BA" dirty="0"/>
              <a:t>U sklopu integrisanog plana za energetiku i zaštitu klime Moldavija planira povećati udio energije iz obnovljivih izvora na 30% do 2030. godine.</a:t>
            </a:r>
            <a:endParaRPr lang="de-DE" dirty="0"/>
          </a:p>
          <a:p>
            <a:pPr lvl="0"/>
            <a:r>
              <a:rPr lang="bs-Latn-BA" dirty="0"/>
              <a:t>Cilj: nulte neto emisije do 2050. godine.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31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20A2B-183A-88E5-AEDD-58A8F62BA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1E33BD28-E523-0FA7-FC49-035FD0142279}"/>
              </a:ext>
            </a:extLst>
          </p:cNvPr>
          <p:cNvSpPr/>
          <p:nvPr/>
        </p:nvSpPr>
        <p:spPr>
          <a:xfrm>
            <a:off x="2936146" y="4809646"/>
            <a:ext cx="6211291" cy="204835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218338-2F45-870C-9FE6-FF7781434D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262" y="517827"/>
            <a:ext cx="6061900" cy="596078"/>
          </a:xfrm>
        </p:spPr>
        <p:txBody>
          <a:bodyPr/>
          <a:lstStyle/>
          <a:p>
            <a:r>
              <a:rPr lang="bs-Latn-BA" dirty="0"/>
              <a:t>Lokalne perspektive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C3A7993-DA69-C100-21C0-9C6BB1A5C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5419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Bălți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FD19174-A0C9-FB20-2F12-FD4D0499DE59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1C94AB-556D-04F1-DF34-7154FB1AA188}"/>
              </a:ext>
            </a:extLst>
          </p:cNvPr>
          <p:cNvSpPr txBox="1"/>
          <p:nvPr/>
        </p:nvSpPr>
        <p:spPr>
          <a:xfrm rot="16200000">
            <a:off x="6912215" y="2229269"/>
            <a:ext cx="42579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Balti City Hall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F3628EFB-FD1D-766A-5164-962F0D909358}"/>
              </a:ext>
            </a:extLst>
          </p:cNvPr>
          <p:cNvSpPr txBox="1">
            <a:spLocks/>
          </p:cNvSpPr>
          <p:nvPr/>
        </p:nvSpPr>
        <p:spPr>
          <a:xfrm>
            <a:off x="261330" y="1942946"/>
            <a:ext cx="8091838" cy="4476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dirty="0"/>
              <a:t>400 javnih zgrada troše 35% lokalnih potreba za energijom (10% nacionalnih potreba).</a:t>
            </a:r>
            <a:endParaRPr lang="de-DE" dirty="0"/>
          </a:p>
          <a:p>
            <a:pPr lvl="0"/>
            <a:r>
              <a:rPr lang="bs-Latn-BA" dirty="0"/>
              <a:t>„Green City Action Plan“ (GCAP – akcioni plan za zeleni grad) čini solidnu osnovu za unapređenje sedam sektora (korištenje površina, saobraćaj, voda/otpadne vode, upravljanje otpadom, energija, zgrade i industrija), a ima četiri glavna cilja: smanjenje zagađenja životne sredine i poboljšanje javnog zdravlja, ekspanzija proizvodnje čiste energije po pristupačnim cijenama, integrisanje razvoja baziranog na zajednici i znanju u uobičajene procese</a:t>
            </a:r>
            <a:r>
              <a:rPr lang="de-DE" dirty="0"/>
              <a:t> </a:t>
            </a:r>
            <a:br>
              <a:rPr lang="de-DE" dirty="0"/>
            </a:br>
            <a:r>
              <a:rPr lang="bs-Latn-BA" dirty="0"/>
              <a:t>te ulaganja u eficijentno korištenje resursa i ekonomiju koja se zasniva na reciklaži</a:t>
            </a:r>
            <a:endParaRPr lang="de-DE" dirty="0"/>
          </a:p>
          <a:p>
            <a:pPr lvl="0"/>
            <a:r>
              <a:rPr lang="bs-Latn-BA" dirty="0"/>
              <a:t>GCAP obuhvata mogućnosti za postizanje rodne ravnopravnosti i socijalne inkluzije, </a:t>
            </a:r>
            <a:br>
              <a:rPr lang="de-DE" dirty="0"/>
            </a:br>
            <a:r>
              <a:rPr lang="bs-Latn-BA" dirty="0"/>
              <a:t>te pruža prostor za feminističku (inostranu) politiku i integrisane, </a:t>
            </a:r>
            <a:br>
              <a:rPr lang="de-DE" dirty="0"/>
            </a:br>
            <a:r>
              <a:rPr lang="bs-Latn-BA" dirty="0"/>
              <a:t>održive promjene.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69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EC261-A2E3-B95E-6819-A09A9B1B4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3AA61B3-92CD-7C17-3A2D-551317D79BE9}"/>
              </a:ext>
            </a:extLst>
          </p:cNvPr>
          <p:cNvSpPr txBox="1">
            <a:spLocks/>
          </p:cNvSpPr>
          <p:nvPr/>
        </p:nvSpPr>
        <p:spPr>
          <a:xfrm>
            <a:off x="576265" y="1558074"/>
            <a:ext cx="6615368" cy="6089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BMZ (2024): https://www.bmz.de/en/countries/moldova/core-area-climate-and-energy-just-transition-107492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Copernicus (2025): https://climate.copernicus.eu/copernicus-2024-first-year-exceed-15degc-above-pre-industrial-level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European Environment Agency (2024): https://www.eea.europa.eu/en/newsroom/news/europe-is-not-prepared-for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IPCC (2023): Climate Change 2023: Synthesis Report: Summary for Policymakers, IPCC, Geneva.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IRENA (2023): Renewables Readiness Assessment: Bosnia and Herzegovina, International Renewable Energy Agency, Abu Dhabi. 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Primăria Municipiului Bălți (2021): Green City Action Plan for the City of Bălți, Primăria Municipiului Bălți, Bălți.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UN: https://www.un.org/en/climatechange/science/causes-effects-climate-change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UN: https://www.un.org/en/climatechange/raising-ambition/renewable-energy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UN: https://www.un.org/en/climatechange/what-is-renewable-energy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UNDP Moldova (2023): https://www.undp.org/moldova/news/how-much-renewable-energy-there-moldova-and-how-much-could-it-be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WHO (2018): COP24 Special Report: Health and Climate Change, WHO, Geneva.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IRENA (2021): https://www.irena.org//media/Files/IRENA/Agency/Statistics/statistical_profiles/europe/ukraine_</a:t>
            </a:r>
            <a:br>
              <a:rPr lang="it-IT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europe_re_sp.pdf (accessed: 28.01.2025). 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EUETH (2024): https://usercontent.one/wp/www.ikem.de/wp-content/uploads/2024/11/241108-EUETH-NECP-summary.pdf (accessed: 28.01.2025). 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IKI: https://www.international-climate-initiative.com/en/ukraine/ (accessed: 28.01.2025).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1B4389-5F79-D723-4211-0F921B7676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426" y="517827"/>
            <a:ext cx="6061900" cy="596078"/>
          </a:xfrm>
        </p:spPr>
        <p:txBody>
          <a:bodyPr/>
          <a:lstStyle/>
          <a:p>
            <a:r>
              <a:rPr lang="bs-Latn-BA" dirty="0"/>
              <a:t>Izvori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11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>
            <a:extLst>
              <a:ext uri="{FF2B5EF4-FFF2-40B4-BE49-F238E27FC236}">
                <a16:creationId xmlns:a16="http://schemas.microsoft.com/office/drawing/2014/main" id="{8BEAB959-96DF-CCC5-E64D-A9AB64AB8365}"/>
              </a:ext>
            </a:extLst>
          </p:cNvPr>
          <p:cNvSpPr txBox="1">
            <a:spLocks/>
          </p:cNvSpPr>
          <p:nvPr/>
        </p:nvSpPr>
        <p:spPr>
          <a:xfrm>
            <a:off x="390968" y="1583458"/>
            <a:ext cx="8362063" cy="376521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69875" indent="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Tx/>
              <a:buNone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9262" indent="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Tx/>
              <a:buNone/>
              <a:tabLst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725" indent="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Tx/>
              <a:buNone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81075" indent="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Tx/>
              <a:buNone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defRPr/>
            </a:pPr>
            <a:r>
              <a:rPr lang="bs-Latn-BA" b="1" dirty="0">
                <a:solidFill>
                  <a:srgbClr val="C7D300"/>
                </a:solidFill>
                <a:latin typeface="+mj-lt"/>
              </a:rPr>
              <a:t>Kontakt</a:t>
            </a:r>
            <a:r>
              <a:rPr lang="bs-Latn-BA" dirty="0">
                <a:solidFill>
                  <a:srgbClr val="C7D300"/>
                </a:solidFill>
                <a:latin typeface="+mj-lt"/>
              </a:rPr>
              <a:t>:</a:t>
            </a:r>
            <a:endParaRPr lang="de-DE" dirty="0">
              <a:solidFill>
                <a:srgbClr val="C7D300"/>
              </a:solidFill>
              <a:latin typeface="+mj-lt"/>
            </a:endParaRPr>
          </a:p>
          <a:p>
            <a:pPr>
              <a:lnSpc>
                <a:spcPts val="2200"/>
              </a:lnSpc>
              <a:defRPr/>
            </a:pPr>
            <a:br>
              <a:rPr lang="en-GB" sz="1400" b="1" dirty="0">
                <a:solidFill>
                  <a:srgbClr val="C7D300"/>
                </a:solidFill>
                <a:latin typeface="+mj-lt"/>
              </a:rPr>
            </a:br>
            <a:r>
              <a:rPr lang="bs-Latn-BA" sz="1600" b="1" dirty="0">
                <a:solidFill>
                  <a:srgbClr val="C7D300"/>
                </a:solidFill>
                <a:latin typeface="+mj-lt"/>
              </a:rPr>
              <a:t>Osoba kojoj možete da se obratite:</a:t>
            </a:r>
            <a:br>
              <a:rPr lang="bs-Latn-BA" sz="1600" kern="1500" dirty="0">
                <a:solidFill>
                  <a:srgbClr val="C7D300"/>
                </a:solidFill>
                <a:latin typeface="+mj-lt"/>
              </a:rPr>
            </a:br>
            <a:r>
              <a:rPr lang="bs-Latn-BA" sz="1600" kern="1500" dirty="0">
                <a:solidFill>
                  <a:srgbClr val="C7D300"/>
                </a:solidFill>
                <a:latin typeface="+mj-lt"/>
              </a:rPr>
              <a:t>Agent</a:t>
            </a:r>
            <a:r>
              <a:rPr lang="de-DE" sz="1600" kern="1500" dirty="0">
                <a:solidFill>
                  <a:srgbClr val="C7D300"/>
                </a:solidFill>
                <a:latin typeface="+mj-lt"/>
              </a:rPr>
              <a:t>u</a:t>
            </a:r>
            <a:r>
              <a:rPr lang="bs-Latn-BA" sz="1600" kern="1500" dirty="0">
                <a:solidFill>
                  <a:srgbClr val="C7D300"/>
                </a:solidFill>
                <a:latin typeface="+mj-lt"/>
              </a:rPr>
              <a:t>r für Erneuerbare Energien (AEE)</a:t>
            </a:r>
            <a:br>
              <a:rPr lang="bs-Latn-BA" sz="1600" kern="1500" dirty="0">
                <a:solidFill>
                  <a:srgbClr val="C7D300"/>
                </a:solidFill>
                <a:latin typeface="+mj-lt"/>
              </a:rPr>
            </a:br>
            <a:r>
              <a:rPr lang="bs-Latn-BA" sz="1600" kern="1500" dirty="0">
                <a:solidFill>
                  <a:srgbClr val="C7D300"/>
                </a:solidFill>
                <a:latin typeface="+mj-lt"/>
              </a:rPr>
              <a:t>(</a:t>
            </a:r>
            <a:r>
              <a:rPr lang="bs-Latn-BA" sz="1600" dirty="0">
                <a:solidFill>
                  <a:srgbClr val="C7D300"/>
                </a:solidFill>
                <a:latin typeface="+mj-lt"/>
              </a:rPr>
              <a:t>Agencija za obnovljive izvore energije</a:t>
            </a:r>
            <a:r>
              <a:rPr lang="bs-Latn-BA" sz="1600" kern="1500" dirty="0">
                <a:solidFill>
                  <a:srgbClr val="C7D300"/>
                </a:solidFill>
                <a:latin typeface="+mj-lt"/>
              </a:rPr>
              <a:t>)</a:t>
            </a:r>
            <a:br>
              <a:rPr lang="bs-Latn-BA" sz="1600" kern="1500" dirty="0">
                <a:solidFill>
                  <a:srgbClr val="C7D300"/>
                </a:solidFill>
                <a:latin typeface="+mj-lt"/>
              </a:rPr>
            </a:br>
            <a:r>
              <a:rPr lang="bs-Latn-BA" sz="1600" b="1" kern="1500" dirty="0">
                <a:solidFill>
                  <a:srgbClr val="C7D300"/>
                </a:solidFill>
                <a:latin typeface="+mj-lt"/>
              </a:rPr>
              <a:t>Anika Schwalbe</a:t>
            </a:r>
            <a:br>
              <a:rPr lang="bs-Latn-BA" sz="1600" kern="1500" dirty="0">
                <a:solidFill>
                  <a:srgbClr val="C7D300"/>
                </a:solidFill>
                <a:latin typeface="+mj-lt"/>
              </a:rPr>
            </a:br>
            <a:r>
              <a:rPr lang="bs-Latn-BA" sz="1600" kern="1500" dirty="0">
                <a:solidFill>
                  <a:srgbClr val="C7D300"/>
                </a:solidFill>
                <a:latin typeface="+mj-lt"/>
              </a:rPr>
              <a:t>Т</a:t>
            </a:r>
            <a:r>
              <a:rPr lang="de-DE" sz="1600" kern="1500" dirty="0" err="1">
                <a:solidFill>
                  <a:srgbClr val="C7D300"/>
                </a:solidFill>
                <a:latin typeface="+mj-lt"/>
              </a:rPr>
              <a:t>el</a:t>
            </a:r>
            <a:r>
              <a:rPr lang="bs-Latn-BA" sz="1600" kern="1500" dirty="0">
                <a:solidFill>
                  <a:srgbClr val="C7D300"/>
                </a:solidFill>
                <a:latin typeface="+mj-lt"/>
              </a:rPr>
              <a:t>: +49 30 200 535 52</a:t>
            </a:r>
            <a:br>
              <a:rPr lang="bs-Latn-BA" sz="1600" kern="1500" dirty="0">
                <a:solidFill>
                  <a:srgbClr val="C7D300"/>
                </a:solidFill>
                <a:latin typeface="+mj-lt"/>
              </a:rPr>
            </a:br>
            <a:r>
              <a:rPr lang="de-DE" sz="1600" kern="1500" dirty="0">
                <a:solidFill>
                  <a:srgbClr val="C7D300"/>
                </a:solidFill>
                <a:latin typeface="+mj-lt"/>
              </a:rPr>
              <a:t>E-Mail: </a:t>
            </a:r>
            <a:r>
              <a:rPr lang="bs-Latn-BA" sz="1600" kern="1500" dirty="0">
                <a:solidFill>
                  <a:srgbClr val="C7D300"/>
                </a:solidFill>
                <a:latin typeface="+mj-lt"/>
              </a:rPr>
              <a:t>a.schwalbe@unendlich-viel-energie.de</a:t>
            </a:r>
            <a:endParaRPr lang="en-GB" sz="1600" kern="1500" noProof="0" dirty="0">
              <a:solidFill>
                <a:srgbClr val="C7D3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E7FD6-4DED-4B09-8E56-D12AA089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7D23D-1FED-0A04-F0EB-B30CFB1FF5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Klimatske promjene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05593AF-D0F8-B2E0-010E-A91EDB659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725"/>
            <a:ext cx="7408963" cy="231538"/>
          </a:xfrm>
        </p:spPr>
        <p:txBody>
          <a:bodyPr/>
          <a:lstStyle/>
          <a:p>
            <a:r>
              <a:rPr lang="bs-Latn-BA" dirty="0"/>
              <a:t>Uočene posljedice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54EA0D4D-A194-E2B1-1D7C-25103372AFE0}"/>
              </a:ext>
            </a:extLst>
          </p:cNvPr>
          <p:cNvSpPr txBox="1">
            <a:spLocks/>
          </p:cNvSpPr>
          <p:nvPr/>
        </p:nvSpPr>
        <p:spPr>
          <a:xfrm>
            <a:off x="261327" y="1940541"/>
            <a:ext cx="7789100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dirty="0"/>
              <a:t>Toplotni valovi, oluje i suše pojavljuju se češće, a intenzitet samih pojava je veći, osim toga i mogu da izazovu sekundarne katastrofe poput šumskih požara i poplava.</a:t>
            </a:r>
            <a:endParaRPr lang="de-DE" dirty="0"/>
          </a:p>
          <a:p>
            <a:pPr lvl="0"/>
            <a:r>
              <a:rPr lang="bs-Latn-BA" dirty="0"/>
              <a:t>Topljenja polarnih kapa izaziva porast nivoa mora i ugrožava obalne regije širom svijeta.</a:t>
            </a:r>
            <a:endParaRPr lang="de-DE" dirty="0"/>
          </a:p>
          <a:p>
            <a:pPr lvl="0"/>
            <a:r>
              <a:rPr lang="bs-Latn-BA" dirty="0"/>
              <a:t>Porast temperatura je uzrok za gubitak biološkog diverziteta na kopnu i u vodi; zakiseljavanje oceana ugrožava ekološke sisteme u moru.</a:t>
            </a:r>
            <a:endParaRPr lang="de-DE" dirty="0"/>
          </a:p>
          <a:p>
            <a:pPr lvl="0"/>
            <a:r>
              <a:rPr lang="bs-Latn-BA" dirty="0"/>
              <a:t>Dolazi do redukcije sigurnosti hrane i vode, što povećava siromaštvo, pothranjenost i bolesti.</a:t>
            </a:r>
            <a:endParaRPr lang="de-DE" dirty="0"/>
          </a:p>
          <a:p>
            <a:pPr lvl="0"/>
            <a:r>
              <a:rPr lang="bs-Latn-BA" dirty="0"/>
              <a:t>Između 2010. i 2019. godine je na godišenjem nivou prosječno bilo 23,1 milion ljudi prisiljeno da napusti svoj dom zbog meteoroloških događaja, zbog čega širi krug ljudi dodatno ne može da obezbjeđuje svoju egzistenciju.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E763FB3-1C08-B32A-1FD2-FEA9AAB3744F}"/>
              </a:ext>
            </a:extLst>
          </p:cNvPr>
          <p:cNvSpPr txBox="1"/>
          <p:nvPr/>
        </p:nvSpPr>
        <p:spPr>
          <a:xfrm rot="16200000">
            <a:off x="6805062" y="2128407"/>
            <a:ext cx="44722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assets.science.nasa.gov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lussdiagramm: Manuelle Eingabe 18">
            <a:extLst>
              <a:ext uri="{FF2B5EF4-FFF2-40B4-BE49-F238E27FC236}">
                <a16:creationId xmlns:a16="http://schemas.microsoft.com/office/drawing/2014/main" id="{C4945762-0B81-2F4D-3511-DA3C258CB81B}"/>
              </a:ext>
            </a:extLst>
          </p:cNvPr>
          <p:cNvSpPr/>
          <p:nvPr/>
        </p:nvSpPr>
        <p:spPr>
          <a:xfrm>
            <a:off x="3179428" y="4783572"/>
            <a:ext cx="5969486" cy="20744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19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5ECF0-9C42-8B40-E8C1-E41BE3C8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E8A29-3FB1-218F-7636-2212285902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Klimatske promjene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67AC2DFD-F04E-071E-FF09-AA51B6EAADE2}"/>
              </a:ext>
            </a:extLst>
          </p:cNvPr>
          <p:cNvSpPr txBox="1">
            <a:spLocks/>
          </p:cNvSpPr>
          <p:nvPr/>
        </p:nvSpPr>
        <p:spPr>
          <a:xfrm>
            <a:off x="576426" y="2239108"/>
            <a:ext cx="7408799" cy="40218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3200" b="1" i="1" cap="none" baseline="0">
                <a:solidFill>
                  <a:srgbClr val="C7D300"/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bs-Latn-BA" dirty="0"/>
              <a:t>Da li i u vašoj zajednici imate </a:t>
            </a:r>
            <a:br>
              <a:rPr lang="de-DE" dirty="0"/>
            </a:br>
            <a:r>
              <a:rPr lang="bs-Latn-BA" dirty="0"/>
              <a:t>slična iskustva?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43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5DA25-9809-CC0F-C4B3-14DEFC2D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ssdiagramm: Manuelle Eingabe 18">
            <a:extLst>
              <a:ext uri="{FF2B5EF4-FFF2-40B4-BE49-F238E27FC236}">
                <a16:creationId xmlns:a16="http://schemas.microsoft.com/office/drawing/2014/main" id="{024CB9F0-50E9-0DF7-0EB7-93077B87F42D}"/>
              </a:ext>
            </a:extLst>
          </p:cNvPr>
          <p:cNvSpPr/>
          <p:nvPr/>
        </p:nvSpPr>
        <p:spPr>
          <a:xfrm>
            <a:off x="2334646" y="4465968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04"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296285-8C58-C8A4-A7E9-EF991BDC7A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Klimatske promjene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DD08D9-8ED0-FE19-D838-65C651E26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5419"/>
            <a:ext cx="7408963" cy="231538"/>
          </a:xfrm>
        </p:spPr>
        <p:txBody>
          <a:bodyPr/>
          <a:lstStyle/>
          <a:p>
            <a:r>
              <a:rPr lang="bs-Latn-BA" dirty="0"/>
              <a:t>Konferencija ugovornih stranaka – COP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F2497B2-27AC-1B9C-E9FA-1B18E1A37053}"/>
              </a:ext>
            </a:extLst>
          </p:cNvPr>
          <p:cNvSpPr txBox="1">
            <a:spLocks/>
          </p:cNvSpPr>
          <p:nvPr/>
        </p:nvSpPr>
        <p:spPr>
          <a:xfrm>
            <a:off x="257091" y="1949571"/>
            <a:ext cx="7578018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dirty="0"/>
              <a:t>Svake godine se zemlje članice Opšte konvencije Ujedinjenih nacija o klimatskim promjenama (UNFCCC) sastaju na Konferenciji Ujedinjenih nacija o klimi (Conference of the Parties – COP), kako bi raspravljale o globalnom porastu temperature.</a:t>
            </a:r>
            <a:endParaRPr lang="de-DE" dirty="0"/>
          </a:p>
          <a:p>
            <a:pPr lvl="0"/>
            <a:r>
              <a:rPr lang="bs-Latn-BA" dirty="0"/>
              <a:t>Među naučnicima/naučnicama nije sporno što mora da se postigne, kako bi se izbjegla klimatska katastrofa: nivo zagrijavanja planete mora ostati ispod 2°C u odnosu na nivo zagrijavanja pre industrijske revolucije.</a:t>
            </a:r>
            <a:endParaRPr lang="de-DE" dirty="0"/>
          </a:p>
          <a:p>
            <a:pPr lvl="0"/>
            <a:r>
              <a:rPr lang="bs-Latn-BA" dirty="0"/>
              <a:t>2015. godine je 195 zemalja potpisalo Pariški sporazum, obavezujući se da će porast temperature držati na nivou znatno ispod 2°C i da će preduzeti napore da taj porast ograniče na 1,5°C.</a:t>
            </a:r>
            <a:endParaRPr lang="de-DE" dirty="0"/>
          </a:p>
          <a:p>
            <a:pPr lvl="0"/>
            <a:r>
              <a:rPr lang="bs-Latn-BA" dirty="0"/>
              <a:t>Do 2024. godine globalna prosječna temperatura </a:t>
            </a:r>
            <a:br>
              <a:rPr lang="de-DE" dirty="0"/>
            </a:br>
            <a:r>
              <a:rPr lang="bs-Latn-BA" dirty="0"/>
              <a:t>već bila porasla za 1,5°C.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047D447-7D72-6B46-D35A-7ABED7395E61}"/>
              </a:ext>
            </a:extLst>
          </p:cNvPr>
          <p:cNvSpPr txBox="1"/>
          <p:nvPr/>
        </p:nvSpPr>
        <p:spPr>
          <a:xfrm rot="16200000">
            <a:off x="6808208" y="2125262"/>
            <a:ext cx="44659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Mika Baumeister / unsplash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5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13655-6DB2-59E5-7B81-B912AE0A8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6C116A10-2866-C62F-2858-165E40A1A25D}"/>
              </a:ext>
            </a:extLst>
          </p:cNvPr>
          <p:cNvSpPr/>
          <p:nvPr/>
        </p:nvSpPr>
        <p:spPr>
          <a:xfrm>
            <a:off x="2334646" y="4465968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bs-Cyrl-BA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AF31D-2DB3-A590-8025-7D88F0A7E6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Obnovljivi izvori energije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301360-10B3-4F9B-E88F-4F605540E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00" y="2975845"/>
            <a:ext cx="7408963" cy="231538"/>
          </a:xfrm>
        </p:spPr>
        <p:txBody>
          <a:bodyPr/>
          <a:lstStyle/>
          <a:p>
            <a:r>
              <a:rPr lang="bs-Latn-BA" dirty="0"/>
              <a:t>Vrste obnovljivih izvora energije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501976D1-36EA-AFF0-E2B2-442DD0196BEA}"/>
              </a:ext>
            </a:extLst>
          </p:cNvPr>
          <p:cNvSpPr txBox="1">
            <a:spLocks/>
          </p:cNvSpPr>
          <p:nvPr/>
        </p:nvSpPr>
        <p:spPr>
          <a:xfrm>
            <a:off x="257556" y="3424025"/>
            <a:ext cx="7836120" cy="2392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b="1" dirty="0"/>
              <a:t>Fotonaponska energija</a:t>
            </a:r>
            <a:r>
              <a:rPr lang="bs-Latn-BA" dirty="0"/>
              <a:t> koristi sunčevu svjetlost za proizvodnju električne energije, </a:t>
            </a:r>
            <a:br>
              <a:rPr lang="de-DE" dirty="0"/>
            </a:br>
            <a:r>
              <a:rPr lang="bs-Latn-BA" dirty="0"/>
              <a:t>i to u sklopu velikih solarnih parkova ili decentralno, npr. na krovovima kuća.</a:t>
            </a:r>
            <a:endParaRPr lang="de-DE" dirty="0"/>
          </a:p>
          <a:p>
            <a:pPr lvl="0"/>
            <a:r>
              <a:rPr lang="bs-Latn-BA" b="1" dirty="0"/>
              <a:t>Energija vjetra</a:t>
            </a:r>
            <a:r>
              <a:rPr lang="bs-Latn-BA" dirty="0"/>
              <a:t> se proizvodi vjetroturbinama na kopnu (onshore) i moru (offshore).</a:t>
            </a:r>
            <a:endParaRPr lang="de-DE" dirty="0"/>
          </a:p>
          <a:p>
            <a:pPr lvl="0"/>
            <a:r>
              <a:rPr lang="bs-Latn-BA" b="1" dirty="0"/>
              <a:t>Hidroenergija</a:t>
            </a:r>
            <a:r>
              <a:rPr lang="bs-Latn-BA" dirty="0"/>
              <a:t> koristi tok rijeka ili vodu iz brana za proizvodnju električne energije.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595A61-63E1-9023-1B6D-1F743E884BCF}"/>
              </a:ext>
            </a:extLst>
          </p:cNvPr>
          <p:cNvSpPr txBox="1"/>
          <p:nvPr/>
        </p:nvSpPr>
        <p:spPr>
          <a:xfrm rot="16200000">
            <a:off x="5635324" y="957290"/>
            <a:ext cx="68019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Cyrl-BA" sz="800" b="0" noProof="0" dirty="0">
                <a:solidFill>
                  <a:schemeClr val="bg1">
                    <a:lumMod val="95000"/>
                  </a:schemeClr>
                </a:solidFill>
              </a:rPr>
              <a:t>grafic: © Frederick Doerschem / istock</a:t>
            </a:r>
            <a:endParaRPr lang="bs-Cyrl-BA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664FE387-15B9-1856-B7B2-CB092E2DAF2B}"/>
              </a:ext>
            </a:extLst>
          </p:cNvPr>
          <p:cNvSpPr txBox="1">
            <a:spLocks/>
          </p:cNvSpPr>
          <p:nvPr/>
        </p:nvSpPr>
        <p:spPr>
          <a:xfrm>
            <a:off x="576262" y="1495867"/>
            <a:ext cx="7408963" cy="231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ct val="20000"/>
              </a:spcBef>
              <a:buFontTx/>
              <a:buNone/>
              <a:defRPr sz="20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39750" indent="-269875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b="1" kern="1200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720725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•"/>
              <a:tabLst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981075" indent="-26035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252538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»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Zašto obnovljivi izvori energije?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AB8B7D-5224-3588-CDB0-FC0D6E10AA6B}"/>
              </a:ext>
            </a:extLst>
          </p:cNvPr>
          <p:cNvSpPr txBox="1"/>
          <p:nvPr/>
        </p:nvSpPr>
        <p:spPr>
          <a:xfrm>
            <a:off x="257818" y="1936840"/>
            <a:ext cx="7512923" cy="9233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dirty="0"/>
              <a:t>Obnovljivi izvori energije su ključni u globalnoj borbi protiv klimatskih promjena, jer korištenje fosilnih sirovina uzrokuje velik dio emisija CO₂.širom svijeta.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951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B462-58AA-5E0D-4F38-BF414CFC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ssdiagramm: Manuelle Eingabe 18">
            <a:extLst>
              <a:ext uri="{FF2B5EF4-FFF2-40B4-BE49-F238E27FC236}">
                <a16:creationId xmlns:a16="http://schemas.microsoft.com/office/drawing/2014/main" id="{A82339BE-B4BA-B12A-4AE8-0535435FC295}"/>
              </a:ext>
            </a:extLst>
          </p:cNvPr>
          <p:cNvSpPr>
            <a:spLocks noChangeAspect="1"/>
          </p:cNvSpPr>
          <p:nvPr/>
        </p:nvSpPr>
        <p:spPr>
          <a:xfrm>
            <a:off x="2329732" y="4465968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solidFill>
            <a:srgbClr val="A1CAEE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50D723-9533-DB32-E8DA-22F30B1389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Obnovljivi izvori energije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1B29C5-E021-C776-D1FA-67ED951B8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725"/>
            <a:ext cx="7408963" cy="231538"/>
          </a:xfrm>
        </p:spPr>
        <p:txBody>
          <a:bodyPr/>
          <a:lstStyle/>
          <a:p>
            <a:r>
              <a:rPr lang="bs-Latn-BA" dirty="0"/>
              <a:t>Vrste obnovljivih izvora energije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ED7D43A-1D30-F058-C79F-83A921CC2824}"/>
              </a:ext>
            </a:extLst>
          </p:cNvPr>
          <p:cNvSpPr txBox="1">
            <a:spLocks/>
          </p:cNvSpPr>
          <p:nvPr/>
        </p:nvSpPr>
        <p:spPr>
          <a:xfrm>
            <a:off x="257337" y="1934386"/>
            <a:ext cx="6991022" cy="3653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bs-Latn-BA" b="1" dirty="0"/>
              <a:t>Geotermalna energija i toplota okoline</a:t>
            </a:r>
            <a:r>
              <a:rPr lang="bs-Latn-BA" dirty="0"/>
              <a:t> crpe energiju iz toplote iz unutrašnjosti Zemlje ili vazduha u okolini.</a:t>
            </a:r>
            <a:endParaRPr lang="de-DE" dirty="0"/>
          </a:p>
          <a:p>
            <a:pPr lvl="0"/>
            <a:r>
              <a:rPr lang="bs-Latn-BA" b="1" dirty="0"/>
              <a:t>Energija iz biološke mase</a:t>
            </a:r>
            <a:r>
              <a:rPr lang="bs-Latn-BA" dirty="0"/>
              <a:t> nastaje sagorijevanjem organskih tvari poput drveta ili poljoprivrednog otpada. Može da se pretvori u toplotu, električnu energiju ili biološka goriva.</a:t>
            </a:r>
            <a:endParaRPr lang="de-DE" dirty="0"/>
          </a:p>
          <a:p>
            <a:pPr lvl="0"/>
            <a:r>
              <a:rPr lang="bs-Latn-BA" dirty="0"/>
              <a:t>Dodatan proces </a:t>
            </a:r>
            <a:r>
              <a:rPr lang="de-DE" dirty="0"/>
              <a:t>-</a:t>
            </a:r>
            <a:r>
              <a:rPr lang="bs-Latn-BA" b="1" dirty="0"/>
              <a:t> kogeneracija (kombinovana proizvodnja topline i električne energije)</a:t>
            </a:r>
            <a:r>
              <a:rPr lang="bs-Latn-BA" dirty="0"/>
              <a:t> - proizvodi istovremeno električnu energiju i iskoristivu toplotu za domaćinstva ili industriju.</a:t>
            </a:r>
            <a:endParaRPr lang="de-DE" dirty="0"/>
          </a:p>
          <a:p>
            <a:pPr lvl="0"/>
            <a:r>
              <a:rPr lang="bs-Latn-BA" b="1" dirty="0"/>
              <a:t>Biološka goriva</a:t>
            </a:r>
            <a:r>
              <a:rPr lang="bs-Latn-BA" dirty="0"/>
              <a:t> potiču uglavnom iz energetskih usjeva, ali u sve većoj </a:t>
            </a:r>
            <a:br>
              <a:rPr lang="de-DE" dirty="0"/>
            </a:br>
            <a:r>
              <a:rPr lang="bs-Latn-BA" dirty="0"/>
              <a:t>mjeri i iz otpada i ostataka.</a:t>
            </a:r>
            <a:endParaRPr lang="de-DE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CC2EDC3B-4418-4E62-7722-1B929F517050}"/>
              </a:ext>
            </a:extLst>
          </p:cNvPr>
          <p:cNvSpPr txBox="1">
            <a:spLocks/>
          </p:cNvSpPr>
          <p:nvPr/>
        </p:nvSpPr>
        <p:spPr>
          <a:xfrm>
            <a:off x="3840649" y="5545404"/>
            <a:ext cx="5021302" cy="1135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400" b="0" cap="none" baseline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>
              <a:spcAft>
                <a:spcPts val="0"/>
              </a:spcAft>
            </a:pPr>
            <a:r>
              <a:rPr lang="bs-Latn-BA" b="1" dirty="0"/>
              <a:t>Nuklearna energija</a:t>
            </a:r>
            <a:r>
              <a:rPr lang="bs-Latn-BA" dirty="0"/>
              <a:t> se zbog radioaktivnog otpada, zavisnosti od autoritarnih država, skupih subvencija i rizika od zloupotrebe ne smatra održivom opcijom.</a:t>
            </a:r>
            <a:endParaRPr lang="de-DE" dirty="0"/>
          </a:p>
          <a:p>
            <a:pPr lvl="0"/>
            <a:r>
              <a:rPr lang="bs-Latn-BA" dirty="0"/>
              <a:t>Kod eksploatacija urana takođe nastaju emisije.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3030745-B32A-23B9-97CE-350EB871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8507" y="5688527"/>
            <a:ext cx="440094" cy="6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6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76538-BA80-E8CF-99B7-BD96A372B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B508A-18DD-8B60-1A8F-75130CC522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Obnovljivi izvori energije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813FAC7-7C93-072B-C396-F2EFA573A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26693"/>
            <a:ext cx="7408963" cy="615553"/>
          </a:xfr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s-Latn-BA" dirty="0"/>
              <a:t>Kako obnovljivi izvori energije mogu grijati domove </a:t>
            </a:r>
            <a:br>
              <a:rPr lang="de-DE" dirty="0"/>
            </a:br>
            <a:r>
              <a:rPr lang="bs-Latn-BA" dirty="0"/>
              <a:t>i pokretati vozila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6DA5D65F-5D58-41D0-A949-2AD74422D298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61C4F24-92BF-BE6D-61DF-476C6ECA489D}"/>
              </a:ext>
            </a:extLst>
          </p:cNvPr>
          <p:cNvSpPr txBox="1">
            <a:spLocks/>
          </p:cNvSpPr>
          <p:nvPr/>
        </p:nvSpPr>
        <p:spPr>
          <a:xfrm>
            <a:off x="261331" y="2164976"/>
            <a:ext cx="7949734" cy="3871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bs-Latn-BA" b="1" dirty="0"/>
              <a:t>Povezivanje energetskih sektora</a:t>
            </a:r>
            <a:r>
              <a:rPr lang="bs-Latn-BA" dirty="0"/>
              <a:t> je bitno kako bi se korištenje uredilo na fleksibilniji način. Ovaj vid povezuje električnu energiju, toplotu/hladnoću, saobraćaj i industriju i omogućava akumulisanje i iskorištavanje energije na onim lokacijama, na kojima je potrebna.</a:t>
            </a:r>
            <a:endParaRPr lang="de-DE" dirty="0"/>
          </a:p>
          <a:p>
            <a:pPr lvl="0"/>
            <a:r>
              <a:rPr lang="bs-Latn-BA" dirty="0"/>
              <a:t>Električna energija može pokretati </a:t>
            </a:r>
            <a:r>
              <a:rPr lang="bs-Latn-BA" b="1" dirty="0"/>
              <a:t>toplotne pumpe (Power-to-Heat)</a:t>
            </a:r>
            <a:r>
              <a:rPr lang="bs-Latn-BA" dirty="0"/>
              <a:t>, proizvoditi zelene gasove poput vodonika </a:t>
            </a:r>
            <a:r>
              <a:rPr lang="bs-Latn-BA" b="1" dirty="0"/>
              <a:t>(Power-to-Gas)</a:t>
            </a:r>
            <a:r>
              <a:rPr lang="bs-Latn-BA" dirty="0"/>
              <a:t> ili goriva</a:t>
            </a:r>
            <a:r>
              <a:rPr lang="bs-Latn-BA" b="1" dirty="0"/>
              <a:t> (Power-to-Fuel)</a:t>
            </a:r>
            <a:r>
              <a:rPr lang="bs-Latn-BA" dirty="0"/>
              <a:t>.</a:t>
            </a:r>
            <a:endParaRPr lang="de-DE" dirty="0"/>
          </a:p>
          <a:p>
            <a:pPr lvl="0"/>
            <a:r>
              <a:rPr lang="bs-Latn-BA" b="1" dirty="0"/>
              <a:t>Zeleni vodonik</a:t>
            </a:r>
            <a:r>
              <a:rPr lang="bs-Latn-BA" dirty="0"/>
              <a:t> se proizvodi elektrolizom (fizijom vode pomoću električne energije). Može se koristiti u saobraćaju, za grijanje ili za proizvodnju električne energije, međutim, proizvodnja zelenog vodonika još je skupa.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22F8BD-54D6-380B-5373-9F9A8F335DC4}"/>
              </a:ext>
            </a:extLst>
          </p:cNvPr>
          <p:cNvSpPr txBox="1"/>
          <p:nvPr/>
        </p:nvSpPr>
        <p:spPr>
          <a:xfrm rot="16200000">
            <a:off x="6808207" y="2125262"/>
            <a:ext cx="44659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StockSeller / iStock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E17A8BF8-21EF-3E04-5A17-BC82979C7540}"/>
              </a:ext>
            </a:extLst>
          </p:cNvPr>
          <p:cNvSpPr/>
          <p:nvPr/>
        </p:nvSpPr>
        <p:spPr>
          <a:xfrm>
            <a:off x="2334646" y="4465968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812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EAB05-C6B8-2AE6-5B87-7668D4244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F4347880-A851-3DCC-F409-5BBBBD899F1D}"/>
              </a:ext>
            </a:extLst>
          </p:cNvPr>
          <p:cNvSpPr/>
          <p:nvPr/>
        </p:nvSpPr>
        <p:spPr>
          <a:xfrm>
            <a:off x="2334646" y="4465968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E62249-F82D-8620-CE66-1294BF407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517827"/>
            <a:ext cx="6061900" cy="596078"/>
          </a:xfrm>
        </p:spPr>
        <p:txBody>
          <a:bodyPr/>
          <a:lstStyle/>
          <a:p>
            <a:r>
              <a:rPr lang="bs-Latn-BA" dirty="0"/>
              <a:t>Obnovljivi izvori energije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8B9BCCC-1EF9-0C84-EE3A-E1341A675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725"/>
            <a:ext cx="7408963" cy="231538"/>
          </a:xfrm>
        </p:spPr>
        <p:txBody>
          <a:bodyPr/>
          <a:lstStyle/>
          <a:p>
            <a:r>
              <a:rPr lang="bs-Latn-BA" dirty="0"/>
              <a:t>Razlozi za obnovljive izvore energije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70D1BDF-00B4-DC28-E8FA-49284F025C4F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7E4C4DC-87E6-3B8F-C5CC-F297C5252430}"/>
              </a:ext>
            </a:extLst>
          </p:cNvPr>
          <p:cNvSpPr txBox="1">
            <a:spLocks/>
          </p:cNvSpPr>
          <p:nvPr/>
        </p:nvSpPr>
        <p:spPr>
          <a:xfrm>
            <a:off x="261325" y="1943963"/>
            <a:ext cx="7819993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850" lvl="0" indent="-144000" defTabSz="360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1" cap="none" baseline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spcAft>
                <a:spcPts val="800"/>
              </a:spcAft>
            </a:pPr>
            <a:r>
              <a:rPr lang="bs-Latn-BA" b="0" dirty="0"/>
              <a:t>Između 2010. i 2020. godine cijene solarne energije pale su za 85%, a troškovi energije </a:t>
            </a:r>
            <a:br>
              <a:rPr lang="de-DE" b="0" dirty="0"/>
            </a:br>
            <a:r>
              <a:rPr lang="bs-Latn-BA" b="0" dirty="0"/>
              <a:t>vjetra za oko 50%.</a:t>
            </a:r>
            <a:endParaRPr lang="de-DE" b="0" dirty="0"/>
          </a:p>
          <a:p>
            <a:pPr>
              <a:spcAft>
                <a:spcPts val="800"/>
              </a:spcAft>
            </a:pPr>
            <a:r>
              <a:rPr lang="bs-Latn-BA" b="0" dirty="0"/>
              <a:t>Sagorijevanje fosilnih goriva uzrokuje 8 milijardi dolara štete na zdravlju i ekonomiji svaki dan (izvještaj COP 24).</a:t>
            </a:r>
            <a:endParaRPr lang="de-DE" b="0" dirty="0"/>
          </a:p>
          <a:p>
            <a:pPr>
              <a:spcAft>
                <a:spcPts val="800"/>
              </a:spcAft>
            </a:pPr>
            <a:r>
              <a:rPr lang="bs-Latn-BA" b="0" dirty="0"/>
              <a:t>Obnovljivi izvori energije mogli bi stvoriti do 14 miliona radnih mjesta, a dodatnih 16 miliona potencijalno bi se moglo pojaviti u drugim sektorima povezanim s energijom. S druge strane, oko 5 miliona radnih mjesta u industriji fosilnih goriva moglo bi biti izgubljeno do 2030. godine.</a:t>
            </a:r>
            <a:endParaRPr lang="de-DE" b="0" dirty="0"/>
          </a:p>
          <a:p>
            <a:pPr>
              <a:spcAft>
                <a:spcPts val="800"/>
              </a:spcAft>
            </a:pPr>
            <a:r>
              <a:rPr lang="bs-Latn-BA" b="0" dirty="0"/>
              <a:t>Elektrane na fosilna goriva gube do 50% svoje energije u obliku toplote; obnovljivi izvori energije su efikasniji.</a:t>
            </a:r>
            <a:endParaRPr lang="de-DE" b="0" dirty="0"/>
          </a:p>
          <a:p>
            <a:pPr>
              <a:spcAft>
                <a:spcPts val="800"/>
              </a:spcAft>
            </a:pPr>
            <a:r>
              <a:rPr lang="bs-Latn-BA" b="0" dirty="0"/>
              <a:t>Lokalni obnovljivi izvori energije povećavaju energetsku </a:t>
            </a:r>
            <a:br>
              <a:rPr lang="de-DE" b="0" dirty="0"/>
            </a:br>
            <a:r>
              <a:rPr lang="bs-Latn-BA" b="0" dirty="0"/>
              <a:t>neovisnost i sigurnost snabdijevanja.	</a:t>
            </a:r>
            <a:endParaRPr lang="de-DE" b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875687-8FC6-B88A-9376-F92206BF5899}"/>
              </a:ext>
            </a:extLst>
          </p:cNvPr>
          <p:cNvSpPr txBox="1"/>
          <p:nvPr/>
        </p:nvSpPr>
        <p:spPr>
          <a:xfrm rot="16200000">
            <a:off x="6912214" y="2229269"/>
            <a:ext cx="4257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Soonthorn Wongsaita / shutterstock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46167"/>
      </p:ext>
    </p:extLst>
  </p:cSld>
  <p:clrMapOvr>
    <a:masterClrMapping/>
  </p:clrMapOvr>
</p:sld>
</file>

<file path=ppt/theme/theme1.xml><?xml version="1.0" encoding="utf-8"?>
<a:theme xmlns:a="http://schemas.openxmlformats.org/drawingml/2006/main" name="AEE Design">
  <a:themeElements>
    <a:clrScheme name="Benutzerdefiniert 14">
      <a:dk1>
        <a:sysClr val="windowText" lastClr="000000"/>
      </a:dk1>
      <a:lt1>
        <a:sysClr val="window" lastClr="FFFFFF"/>
      </a:lt1>
      <a:dk2>
        <a:srgbClr val="0080C8"/>
      </a:dk2>
      <a:lt2>
        <a:srgbClr val="FFFFFF"/>
      </a:lt2>
      <a:accent1>
        <a:srgbClr val="AFCA00"/>
      </a:accent1>
      <a:accent2>
        <a:srgbClr val="FBB900"/>
      </a:accent2>
      <a:accent3>
        <a:srgbClr val="A2CCEE"/>
      </a:accent3>
      <a:accent4>
        <a:srgbClr val="D9DADA"/>
      </a:accent4>
      <a:accent5>
        <a:srgbClr val="818586"/>
      </a:accent5>
      <a:accent6>
        <a:srgbClr val="944824"/>
      </a:accent6>
      <a:hlink>
        <a:srgbClr val="FBB900"/>
      </a:hlink>
      <a:folHlink>
        <a:srgbClr val="FBB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lIns="0" tIns="0" rIns="0" bIns="0">
        <a:noAutofit/>
      </a:bodyPr>
      <a:lstStyle>
        <a:defPPr>
          <a:defRPr dirty="0" err="1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>
          <a:lnSpc>
            <a:spcPts val="2200"/>
          </a:lnSpc>
          <a:spcBef>
            <a:spcPts val="360"/>
          </a:spcBef>
          <a:defRPr sz="1500" dirty="0" smtClean="0">
            <a:latin typeface="DIN Next LT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8E6EB600-349B-496F-BCEA-4B3C287D8672}" vid="{4D994758-AEC0-4B7A-9171-AB23B82DBDA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EWPS_3.0_Template_4-3_EN</Template>
  <TotalTime>0</TotalTime>
  <Words>2358</Words>
  <Application>Microsoft Office PowerPoint</Application>
  <PresentationFormat>Bildschirmpräsentation (4:3)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DIN Next LT Pro Light</vt:lpstr>
      <vt:lpstr>AEE Design</vt:lpstr>
      <vt:lpstr>Od uspostavljanja svijesti do preduzimanja aktivnosti: Kako čovjek može da razumije obnovljive izvore energije i zaštitu klime</vt:lpstr>
      <vt:lpstr>Klimatske promjene</vt:lpstr>
      <vt:lpstr>Klimatske promjene</vt:lpstr>
      <vt:lpstr>Klimatske promjene</vt:lpstr>
      <vt:lpstr>Klimatske promjene</vt:lpstr>
      <vt:lpstr>Obnovljivi izvori energije</vt:lpstr>
      <vt:lpstr>Obnovljivi izvori energije</vt:lpstr>
      <vt:lpstr>Obnovljivi izvori energije</vt:lpstr>
      <vt:lpstr>Obnovljivi izvori energije</vt:lpstr>
      <vt:lpstr>Obnovljivi izvori energije</vt:lpstr>
      <vt:lpstr>Energetski efikasna renovacija znači:</vt:lpstr>
      <vt:lpstr>Energetska eficijencija</vt:lpstr>
      <vt:lpstr>PowerPoint-Präsentation</vt:lpstr>
      <vt:lpstr>Lokalne perspektive</vt:lpstr>
      <vt:lpstr>Lokalne perspektive</vt:lpstr>
      <vt:lpstr>Lokalne perspektive</vt:lpstr>
      <vt:lpstr>Lokalne perspektive</vt:lpstr>
      <vt:lpstr>Lokalne perspektive</vt:lpstr>
      <vt:lpstr>Lokalne perspektive</vt:lpstr>
      <vt:lpstr>Lokalne perspektive</vt:lpstr>
      <vt:lpstr>Lokalne perspektive</vt:lpstr>
      <vt:lpstr>Lokalne perspektive</vt:lpstr>
      <vt:lpstr>Izvori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Burga Fillery - Agentur für Erneuerbare Energien</dc:creator>
  <cp:lastModifiedBy>Anika Schwalbe</cp:lastModifiedBy>
  <cp:revision>263</cp:revision>
  <dcterms:created xsi:type="dcterms:W3CDTF">2025-01-10T15:13:37Z</dcterms:created>
  <dcterms:modified xsi:type="dcterms:W3CDTF">2025-11-24T10:41:24Z</dcterms:modified>
</cp:coreProperties>
</file>