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64" r:id="rId5"/>
    <p:sldId id="291" r:id="rId6"/>
    <p:sldId id="266" r:id="rId7"/>
    <p:sldId id="268" r:id="rId8"/>
    <p:sldId id="285" r:id="rId9"/>
    <p:sldId id="269" r:id="rId10"/>
    <p:sldId id="270" r:id="rId11"/>
    <p:sldId id="292" r:id="rId12"/>
    <p:sldId id="271" r:id="rId13"/>
    <p:sldId id="288" r:id="rId14"/>
    <p:sldId id="258" r:id="rId15"/>
    <p:sldId id="272" r:id="rId16"/>
    <p:sldId id="273" r:id="rId17"/>
    <p:sldId id="290" r:id="rId18"/>
    <p:sldId id="274" r:id="rId19"/>
    <p:sldId id="289" r:id="rId20"/>
    <p:sldId id="275" r:id="rId21"/>
    <p:sldId id="277" r:id="rId22"/>
    <p:sldId id="278" r:id="rId23"/>
    <p:sldId id="279" r:id="rId24"/>
    <p:sldId id="280" r:id="rId25"/>
    <p:sldId id="263" r:id="rId2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ka Schwalbe" initials="AS" lastIdx="1" clrIdx="0">
    <p:extLst>
      <p:ext uri="{19B8F6BF-5375-455C-9EA6-DF929625EA0E}">
        <p15:presenceInfo xmlns:p15="http://schemas.microsoft.com/office/powerpoint/2012/main" userId="S::a.schwalbe@unendlich-viel-energie.de::ed485a40-d9d5-40e6-9af0-27139314dd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AEE"/>
    <a:srgbClr val="C7D300"/>
    <a:srgbClr val="008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1" autoAdjust="0"/>
    <p:restoredTop sz="96623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1764" y="144"/>
      </p:cViewPr>
      <p:guideLst>
        <p:guide orient="horz" pos="104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23T10:28:34.802" idx="1">
    <p:pos x="3460" y="3564"/>
    <p:text>bitte noch anpassen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45529-1C35-0F40-A7F9-2C635D3505C2}" type="datetimeFigureOut">
              <a:rPr lang="de-DE" smtClean="0"/>
              <a:pPr/>
              <a:t>21.11.2025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7179-00C5-4D4C-BE1E-2681F4E2AA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189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250E-F83F-2141-B942-34B93EE5811B}" type="datetimeFigureOut">
              <a:rPr lang="de-DE" smtClean="0"/>
              <a:pPr/>
              <a:t>21.11.2025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A416D-4C33-8B44-9399-333CE85AC2D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35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72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6FB20-17E8-FA2B-F10C-6BE2CBD17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FD72EF-2043-2B23-751E-959814745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442DAB-48B5-7116-E52F-ECF1141B0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E2A774-C0D6-6D7F-CCAE-560A0C7E3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66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08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591A8-1E35-E0B5-2734-E7E7069D9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52D0EA1-4DBA-1409-CBA0-41597C3FE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B4D39B-3F64-F7EF-A642-D23B6D810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8B4828-9AE9-7729-922A-E4C53DC43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717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11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010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55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6B44F-8D54-81D3-3EF8-B2D8BCCE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67557DB-D1BF-F554-AB80-A59E47212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DD6B5A-ECEB-C94E-E632-843A770E9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Bitte noch Foto an Ausschnitt anpassen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B9CB63-30AC-E9F0-22B1-759C11308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65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9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E16EF-106F-DDFF-5F8A-C0B99E69F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224FA4-2280-4718-FB3D-2C7D79820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A4576B2-612E-4458-2505-DBAB7361D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19C71B-D4FF-7EE6-407E-38EC88F08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836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20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0510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757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519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478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569"/>
              </a:lnSpc>
              <a:spcAft>
                <a:spcPts val="800"/>
              </a:spcAft>
            </a:pPr>
            <a:endParaRPr lang="de-DE" b="0" i="0" dirty="0">
              <a:effectLst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779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4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95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52E0E-F4C3-7B74-01E8-97D2C2C5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402C0C-789F-9757-DEC3-587AA4B36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4118EAE-7CB5-3DBD-C177-536BE4609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79035-690F-40F1-03F6-5C41EBA65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36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17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08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6BFB3-A3A4-A1AD-4E59-F5DEACC21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9C6AEA-DBEA-7957-FFA6-64D7D59C0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A2F6E9-3B93-8BFA-84E8-83E109136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EC35FB-164A-1790-E69F-234A7AD77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26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039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A416D-4C33-8B44-9399-333CE85AC2D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76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F8DDFA1-EC78-41B3-B671-D1E837B514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998" y="3109233"/>
            <a:ext cx="5966117" cy="5905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FontTx/>
              <a:buNone/>
              <a:defRPr sz="2400" b="1" cap="none" baseline="0">
                <a:solidFill>
                  <a:srgbClr val="C7D300"/>
                </a:solidFill>
                <a:latin typeface="+mj-lt"/>
              </a:defRPr>
            </a:lvl1pPr>
            <a:lvl2pPr marL="269875" indent="0" algn="r">
              <a:buFontTx/>
              <a:buNone/>
              <a:defRPr sz="3900">
                <a:solidFill>
                  <a:schemeClr val="tx2"/>
                </a:solidFill>
              </a:defRPr>
            </a:lvl2pPr>
            <a:lvl3pPr marL="449262" indent="0" algn="r">
              <a:buFontTx/>
              <a:buNone/>
              <a:defRPr sz="3900">
                <a:solidFill>
                  <a:schemeClr val="tx2"/>
                </a:solidFill>
              </a:defRPr>
            </a:lvl3pPr>
            <a:lvl4pPr marL="720725" indent="0" algn="r">
              <a:buFontTx/>
              <a:buNone/>
              <a:defRPr sz="3900">
                <a:solidFill>
                  <a:schemeClr val="tx2"/>
                </a:solidFill>
              </a:defRPr>
            </a:lvl4pPr>
            <a:lvl5pPr marL="981075" indent="0" algn="r">
              <a:buFontTx/>
              <a:buNone/>
              <a:defRPr sz="39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607331F4-E293-4DBD-99A9-E9F0BE6A5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999" y="2768991"/>
            <a:ext cx="5966115" cy="340242"/>
          </a:xfrm>
        </p:spPr>
        <p:txBody>
          <a:bodyPr/>
          <a:lstStyle>
            <a:lvl1pPr marL="0" indent="0" algn="l">
              <a:buNone/>
              <a:defRPr sz="2800" b="1" cap="none" baseline="0">
                <a:solidFill>
                  <a:srgbClr val="C7D30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Topic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endParaRPr lang="de-DE" dirty="0"/>
          </a:p>
        </p:txBody>
      </p:sp>
      <p:sp>
        <p:nvSpPr>
          <p:cNvPr id="3" name="Titel 5">
            <a:extLst>
              <a:ext uri="{FF2B5EF4-FFF2-40B4-BE49-F238E27FC236}">
                <a16:creationId xmlns:a16="http://schemas.microsoft.com/office/drawing/2014/main" id="{51845D9D-E6FC-1D59-CEC4-CB6814EDE5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6000" y="723900"/>
            <a:ext cx="6061900" cy="722515"/>
          </a:xfrm>
        </p:spPr>
        <p:txBody>
          <a:bodyPr/>
          <a:lstStyle>
            <a:lvl1pPr algn="l">
              <a:lnSpc>
                <a:spcPts val="3800"/>
              </a:lnSpc>
              <a:defRPr sz="3200" baseline="0">
                <a:latin typeface="+mj-lt"/>
              </a:defRPr>
            </a:lvl1pPr>
          </a:lstStyle>
          <a:p>
            <a:r>
              <a:rPr lang="de-DE" sz="3800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3161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1CAE3-769A-4C7B-A8E5-9495EA93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AB514D-1550-0AA9-F45A-298C8110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F61D57-BCEB-0592-9693-EA10BF43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66C15-F885-92A7-5D23-A6FE5A1E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0ADFD2-6AA8-09C8-8F35-FB5E4B34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61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E54D8-36C3-5E17-5937-AC8C7F8D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736CCE-7476-8D3B-3CB5-B43220BBA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F757B5-F3D2-8474-81C9-720377A84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765FD5-EFA9-5E77-13D4-D24FD7B5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E3FB39-05C2-4501-7354-C252AECF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F95FB-D159-3107-5358-66AC4732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98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EC8DD-2637-DFAB-C7D4-48A0A7DE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EADB6D-4F0A-5E3D-0A2F-624941D53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D234C9-27D6-3A15-26DE-A7E94CEFB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5760A6-0919-FF6E-E5B3-7701C5367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77C10C-D266-6C27-2EC6-2766C7852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9980D4-A763-0D1E-C956-D578E130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95C786-566A-666C-ED35-833A7EC7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A8F14B-FBFC-AA84-02CE-6885B8A1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1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CE462-ED4A-D388-E2DE-6848FC98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80DA76-362E-24BB-FD75-E2DD8AAA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22F81F-0311-7A81-0BEA-C8825621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4B1104-4921-5BC8-6586-78FA9D9E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09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4F002E-8D77-A62A-D488-BBB1F81F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FD4402-F0EF-D526-BF2C-639FE5E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2C109-0BD4-6FFD-BA1D-A0EAE3F4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245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05148-3E6E-7DD6-4AD8-6F4F673F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92EAC-80E4-03C0-F387-D5AFA8542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EB2FDB-C61B-3B58-80E8-E71CAECCF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6AC591-D274-8C1B-A451-C60E334D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A4121D-8507-54EA-59A7-E84A28AB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54EE7-2C7A-2443-154D-6CC447A4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962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82726-D7D3-03B7-0B9F-A07A5D32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19374E-823A-ADB4-A0EF-5D19699A6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3CFD20-FADB-D270-92DB-955860F97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8252E7-9585-821C-AFE3-D2794B5D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2A7A30-7311-F8BA-4C01-547BC3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0B01E7-0F96-7F5F-677F-D08ABCA8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9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67DFD-3000-6987-760D-42647366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F8C74D-6D47-E559-F7B3-3DE4D41B8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1D5830-4A62-B7C5-09E3-8B7FF0AB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FFFABF-F16F-CD57-BE73-5291C49F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E04B9-6CC1-FB3B-55AC-813832C5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56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7BBA83-D4F3-00DC-644A-80DEF1ACF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AD0D7C-889A-BD7D-FCCF-DBFA11823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51D9E9-67CD-8988-1DF2-363D4DD6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D6D766-D6CB-86B6-24BF-CF01121F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A4FCD-C3BB-012C-B3B3-1F826B2D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76427" y="6479381"/>
            <a:ext cx="823004" cy="192021"/>
          </a:xfrm>
        </p:spPr>
        <p:txBody>
          <a:bodyPr/>
          <a:lstStyle/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301EB0F2-E6EA-55CF-BD2D-2E41384DE7D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6000" y="1454407"/>
            <a:ext cx="7152725" cy="328129"/>
          </a:xfrm>
        </p:spPr>
        <p:txBody>
          <a:bodyPr/>
          <a:lstStyle>
            <a:lvl1pPr marL="269875" indent="-269875" algn="l">
              <a:defRPr/>
            </a:lvl1pPr>
          </a:lstStyle>
          <a:p>
            <a:pPr marL="0" indent="0">
              <a:buNone/>
            </a:pPr>
            <a:r>
              <a:rPr lang="en-US" dirty="0"/>
              <a:t>Subhead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5CD6029-B91A-036D-DCA3-DA6250DB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000"/>
              </a:lnSpc>
              <a:defRPr sz="26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988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A69AC35-6F31-4E37-970B-03AAB2B6560F}"/>
              </a:ext>
            </a:extLst>
          </p:cNvPr>
          <p:cNvSpPr/>
          <p:nvPr userDrawn="1"/>
        </p:nvSpPr>
        <p:spPr>
          <a:xfrm>
            <a:off x="6716684" y="257696"/>
            <a:ext cx="2128058" cy="150579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576425" y="415636"/>
            <a:ext cx="7993284" cy="5629464"/>
          </a:xfrm>
        </p:spPr>
        <p:txBody>
          <a:bodyPr/>
          <a:lstStyle>
            <a:lvl1pPr marL="0" indent="0">
              <a:buFontTx/>
              <a:buNone/>
              <a:defRPr sz="2000" b="1" baseline="0">
                <a:solidFill>
                  <a:srgbClr val="C7D300"/>
                </a:solidFill>
                <a:latin typeface="+mj-lt"/>
              </a:defRPr>
            </a:lvl1pPr>
            <a:lvl2pPr marL="269875" indent="0">
              <a:buFontTx/>
              <a:buNone/>
              <a:defRPr/>
            </a:lvl2pPr>
            <a:lvl3pPr marL="449262" indent="0">
              <a:buFontTx/>
              <a:buNone/>
              <a:defRPr/>
            </a:lvl3pPr>
            <a:lvl4pPr marL="720725" indent="0">
              <a:buFontTx/>
              <a:buNone/>
              <a:defRPr/>
            </a:lvl4pPr>
            <a:lvl5pPr marL="981075" indent="0">
              <a:buFontTx/>
              <a:buNone/>
              <a:defRPr/>
            </a:lvl5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CE3D1C81-E4FD-6611-6D0E-702E6F72CE13}"/>
              </a:ext>
            </a:extLst>
          </p:cNvPr>
          <p:cNvSpPr txBox="1">
            <a:spLocks/>
          </p:cNvSpPr>
          <p:nvPr userDrawn="1"/>
        </p:nvSpPr>
        <p:spPr>
          <a:xfrm>
            <a:off x="576427" y="6479381"/>
            <a:ext cx="82300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900" kern="1200">
                <a:solidFill>
                  <a:srgbClr val="818586"/>
                </a:solidFill>
                <a:latin typeface="DIN Next LT Pr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766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A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m 2">
            <a:extLst>
              <a:ext uri="{FF2B5EF4-FFF2-40B4-BE49-F238E27FC236}">
                <a16:creationId xmlns:a16="http://schemas.microsoft.com/office/drawing/2014/main" id="{725D8248-3E07-7AD3-894A-07DB37F03C98}"/>
              </a:ext>
            </a:extLst>
          </p:cNvPr>
          <p:cNvSpPr>
            <a:spLocks/>
          </p:cNvSpPr>
          <p:nvPr userDrawn="1"/>
        </p:nvSpPr>
        <p:spPr>
          <a:xfrm>
            <a:off x="7656576" y="-14746"/>
            <a:ext cx="1500578" cy="6878841"/>
          </a:xfrm>
          <a:custGeom>
            <a:avLst/>
            <a:gdLst>
              <a:gd name="connsiteX0" fmla="*/ 0 w 3299012"/>
              <a:gd name="connsiteY0" fmla="*/ 6872745 h 6872745"/>
              <a:gd name="connsiteX1" fmla="*/ 1605035 w 3299012"/>
              <a:gd name="connsiteY1" fmla="*/ 0 h 6872745"/>
              <a:gd name="connsiteX2" fmla="*/ 3299012 w 3299012"/>
              <a:gd name="connsiteY2" fmla="*/ 0 h 6872745"/>
              <a:gd name="connsiteX3" fmla="*/ 1693977 w 3299012"/>
              <a:gd name="connsiteY3" fmla="*/ 6872745 h 6872745"/>
              <a:gd name="connsiteX4" fmla="*/ 0 w 3299012"/>
              <a:gd name="connsiteY4" fmla="*/ 6872745 h 6872745"/>
              <a:gd name="connsiteX0" fmla="*/ 0 w 1693977"/>
              <a:gd name="connsiteY0" fmla="*/ 6872745 h 6872745"/>
              <a:gd name="connsiteX1" fmla="*/ 1605035 w 1693977"/>
              <a:gd name="connsiteY1" fmla="*/ 0 h 6872745"/>
              <a:gd name="connsiteX2" fmla="*/ 1415348 w 1693977"/>
              <a:gd name="connsiteY2" fmla="*/ 4590288 h 6872745"/>
              <a:gd name="connsiteX3" fmla="*/ 1693977 w 1693977"/>
              <a:gd name="connsiteY3" fmla="*/ 6872745 h 6872745"/>
              <a:gd name="connsiteX4" fmla="*/ 0 w 1693977"/>
              <a:gd name="connsiteY4" fmla="*/ 6872745 h 6872745"/>
              <a:gd name="connsiteX0" fmla="*/ 0 w 1693977"/>
              <a:gd name="connsiteY0" fmla="*/ 6872745 h 6872745"/>
              <a:gd name="connsiteX1" fmla="*/ 1605035 w 1693977"/>
              <a:gd name="connsiteY1" fmla="*/ 0 h 6872745"/>
              <a:gd name="connsiteX2" fmla="*/ 1616516 w 1693977"/>
              <a:gd name="connsiteY2" fmla="*/ 4504944 h 6872745"/>
              <a:gd name="connsiteX3" fmla="*/ 1693977 w 1693977"/>
              <a:gd name="connsiteY3" fmla="*/ 6872745 h 6872745"/>
              <a:gd name="connsiteX4" fmla="*/ 0 w 1693977"/>
              <a:gd name="connsiteY4" fmla="*/ 6872745 h 6872745"/>
              <a:gd name="connsiteX0" fmla="*/ 0 w 1616516"/>
              <a:gd name="connsiteY0" fmla="*/ 6872745 h 6903225"/>
              <a:gd name="connsiteX1" fmla="*/ 1605035 w 1616516"/>
              <a:gd name="connsiteY1" fmla="*/ 0 h 6903225"/>
              <a:gd name="connsiteX2" fmla="*/ 1616516 w 1616516"/>
              <a:gd name="connsiteY2" fmla="*/ 4504944 h 6903225"/>
              <a:gd name="connsiteX3" fmla="*/ 1322121 w 1616516"/>
              <a:gd name="connsiteY3" fmla="*/ 6903225 h 6903225"/>
              <a:gd name="connsiteX4" fmla="*/ 0 w 1616516"/>
              <a:gd name="connsiteY4" fmla="*/ 6872745 h 6903225"/>
              <a:gd name="connsiteX0" fmla="*/ 0 w 1620825"/>
              <a:gd name="connsiteY0" fmla="*/ 6872745 h 6872745"/>
              <a:gd name="connsiteX1" fmla="*/ 1605035 w 1620825"/>
              <a:gd name="connsiteY1" fmla="*/ 0 h 6872745"/>
              <a:gd name="connsiteX2" fmla="*/ 1616516 w 1620825"/>
              <a:gd name="connsiteY2" fmla="*/ 4504944 h 6872745"/>
              <a:gd name="connsiteX3" fmla="*/ 1620825 w 1620825"/>
              <a:gd name="connsiteY3" fmla="*/ 6860553 h 6872745"/>
              <a:gd name="connsiteX4" fmla="*/ 0 w 1620825"/>
              <a:gd name="connsiteY4" fmla="*/ 6872745 h 6872745"/>
              <a:gd name="connsiteX0" fmla="*/ 0 w 1620825"/>
              <a:gd name="connsiteY0" fmla="*/ 6872745 h 6878841"/>
              <a:gd name="connsiteX1" fmla="*/ 1605035 w 1620825"/>
              <a:gd name="connsiteY1" fmla="*/ 0 h 6878841"/>
              <a:gd name="connsiteX2" fmla="*/ 1616516 w 1620825"/>
              <a:gd name="connsiteY2" fmla="*/ 4504944 h 6878841"/>
              <a:gd name="connsiteX3" fmla="*/ 1620825 w 1620825"/>
              <a:gd name="connsiteY3" fmla="*/ 6878841 h 6878841"/>
              <a:gd name="connsiteX4" fmla="*/ 0 w 1620825"/>
              <a:gd name="connsiteY4" fmla="*/ 6872745 h 687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825" h="6878841">
                <a:moveTo>
                  <a:pt x="0" y="6872745"/>
                </a:moveTo>
                <a:lnTo>
                  <a:pt x="1605035" y="0"/>
                </a:lnTo>
                <a:lnTo>
                  <a:pt x="1616516" y="4504944"/>
                </a:lnTo>
                <a:cubicBezTo>
                  <a:pt x="1617952" y="5290147"/>
                  <a:pt x="1619389" y="6093638"/>
                  <a:pt x="1620825" y="6878841"/>
                </a:cubicBezTo>
                <a:lnTo>
                  <a:pt x="0" y="6872745"/>
                </a:lnTo>
                <a:close/>
              </a:path>
            </a:pathLst>
          </a:custGeom>
          <a:gradFill>
            <a:gsLst>
              <a:gs pos="48000">
                <a:srgbClr val="A1CAEE"/>
              </a:gs>
              <a:gs pos="0">
                <a:srgbClr val="DEF58C"/>
              </a:gs>
              <a:gs pos="25000">
                <a:srgbClr val="C7D300"/>
              </a:gs>
            </a:gsLst>
            <a:lin ang="5400000" scaled="1"/>
          </a:gra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dirty="0"/>
              <a:t>                                      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76426" y="1889390"/>
            <a:ext cx="7408800" cy="4099922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rgbClr val="C7D300"/>
                </a:solidFill>
                <a:latin typeface="+mn-lt"/>
              </a:defRPr>
            </a:lvl1pPr>
            <a:lvl2pPr marL="269875" indent="0">
              <a:buFontTx/>
              <a:buNone/>
              <a:defRPr/>
            </a:lvl2pPr>
            <a:lvl3pPr marL="449262" indent="0">
              <a:buFontTx/>
              <a:buNone/>
              <a:defRPr/>
            </a:lvl3pPr>
            <a:lvl4pPr marL="720725" indent="0">
              <a:buFontTx/>
              <a:buNone/>
              <a:defRPr/>
            </a:lvl4pPr>
            <a:lvl5pPr marL="981075" indent="0">
              <a:buFontTx/>
              <a:buNone/>
              <a:defRPr/>
            </a:lvl5pPr>
          </a:lstStyle>
          <a:p>
            <a:pPr lvl="0"/>
            <a:r>
              <a:rPr lang="de-DE" dirty="0"/>
              <a:t>Text                  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FB1DC41-F86D-40E4-BAC5-E625BA327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17827"/>
            <a:ext cx="6061900" cy="596078"/>
          </a:xfrm>
        </p:spPr>
        <p:txBody>
          <a:bodyPr/>
          <a:lstStyle>
            <a:lvl1pPr>
              <a:defRPr cap="none">
                <a:solidFill>
                  <a:srgbClr val="C7D300"/>
                </a:solidFill>
                <a:latin typeface="+mj-lt"/>
              </a:defRPr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4677D1B-C5D1-4260-9859-13F86391D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1457583"/>
            <a:ext cx="7408963" cy="231538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buFontTx/>
              <a:buNone/>
              <a:defRPr sz="2000" b="1" cap="none" baseline="0">
                <a:solidFill>
                  <a:srgbClr val="C7D300"/>
                </a:solidFill>
                <a:latin typeface="+mj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0A4929DE-24B4-4547-0CA6-9339280197CC}"/>
              </a:ext>
            </a:extLst>
          </p:cNvPr>
          <p:cNvSpPr txBox="1">
            <a:spLocks/>
          </p:cNvSpPr>
          <p:nvPr userDrawn="1"/>
        </p:nvSpPr>
        <p:spPr>
          <a:xfrm>
            <a:off x="576427" y="6479381"/>
            <a:ext cx="82300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900" kern="1200">
                <a:solidFill>
                  <a:srgbClr val="818586"/>
                </a:solidFill>
                <a:latin typeface="DIN Next LT Pr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52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576425" y="1808081"/>
            <a:ext cx="7410459" cy="4237019"/>
          </a:xfr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rgbClr val="C7D300"/>
                </a:solidFill>
                <a:latin typeface="Arial" panose="020B0604020202020204" pitchFamily="34" charset="0"/>
              </a:defRPr>
            </a:lvl1pPr>
            <a:lvl2pPr marL="269875" indent="0">
              <a:buFontTx/>
              <a:buNone/>
              <a:defRPr/>
            </a:lvl2pPr>
            <a:lvl3pPr marL="449262" indent="0">
              <a:buFontTx/>
              <a:buNone/>
              <a:defRPr/>
            </a:lvl3pPr>
            <a:lvl4pPr marL="720725" indent="0">
              <a:buFontTx/>
              <a:buNone/>
              <a:defRPr/>
            </a:lvl4pPr>
            <a:lvl5pPr marL="981075" indent="0">
              <a:buFontTx/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Place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illustration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517826"/>
            <a:ext cx="6061900" cy="629329"/>
          </a:xfrm>
        </p:spPr>
        <p:txBody>
          <a:bodyPr/>
          <a:lstStyle>
            <a:lvl1pPr>
              <a:defRPr>
                <a:solidFill>
                  <a:srgbClr val="C7D300"/>
                </a:solidFill>
                <a:latin typeface="+mj-lt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343973"/>
            <a:ext cx="7415288" cy="231538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buFontTx/>
              <a:buNone/>
              <a:defRPr sz="2000" b="1" cap="none" baseline="0">
                <a:solidFill>
                  <a:srgbClr val="C7D30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62F3CE88-D3E9-FD36-2039-3DF305674F1A}"/>
              </a:ext>
            </a:extLst>
          </p:cNvPr>
          <p:cNvSpPr txBox="1">
            <a:spLocks/>
          </p:cNvSpPr>
          <p:nvPr userDrawn="1"/>
        </p:nvSpPr>
        <p:spPr>
          <a:xfrm>
            <a:off x="576427" y="6479381"/>
            <a:ext cx="82300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900" kern="1200">
                <a:solidFill>
                  <a:srgbClr val="818586"/>
                </a:solidFill>
                <a:latin typeface="DIN Next LT Pro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51A9893-5461-F341-A6C1-307FCC7AB937}" type="slidenum">
              <a:rPr lang="de-DE" smtClean="0"/>
              <a:pPr algn="l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538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-Bildspalter A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99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47A03B7-57FE-F81E-6953-9B05081EE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96" y="5252242"/>
            <a:ext cx="2651739" cy="12856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04C7BB-B76B-789B-B604-EC4AF0EDF8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58363" y="5569020"/>
            <a:ext cx="2627273" cy="10342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7AADE2-659A-9E6A-7A66-4A481A4AAB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3733" y="5907486"/>
            <a:ext cx="2358571" cy="5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4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3F94E-0EC4-8D14-CDCF-BDE211EA1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A1B142-48AE-1131-5317-023655147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EAB20-80DA-B862-8124-8CDEEE11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BC6FF3-67B5-5627-37B9-B2714C75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53981F-4C85-9966-2FCE-E99D3656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99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5391F-4468-4D56-CEE3-0F4ED143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797B4C-3351-760F-47FE-A28E1747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6025B6-D158-0D47-C4EA-50A7C6A6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6431C3-74E4-C187-F733-899E3841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C8CEF0-2A79-23F2-E699-3F32373D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920C1C4-12A4-2AA9-94EA-F6BEABE6088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02926" y="354863"/>
            <a:ext cx="1485509" cy="11438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000" y="459636"/>
            <a:ext cx="6061900" cy="9867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426" y="1778924"/>
            <a:ext cx="8110374" cy="426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576427" y="6479381"/>
            <a:ext cx="401584" cy="19202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818586"/>
                </a:solidFill>
                <a:latin typeface="DIN Next LT Pro Light"/>
              </a:defRPr>
            </a:lvl1pPr>
          </a:lstStyle>
          <a:p>
            <a:fld id="{C51A9893-5461-F341-A6C1-307FCC7AB93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84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68" r:id="rId5"/>
    <p:sldLayoutId id="2147483665" r:id="rId6"/>
    <p:sldLayoutId id="2147483666" r:id="rId7"/>
  </p:sldLayoutIdLst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b="1" i="0" kern="1200" cap="none" baseline="0">
          <a:solidFill>
            <a:srgbClr val="C7D300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•"/>
        <a:defRPr sz="1800" b="1" kern="1200" baseline="0">
          <a:solidFill>
            <a:srgbClr val="C7D300"/>
          </a:solidFill>
          <a:latin typeface="+mj-lt"/>
          <a:ea typeface="+mn-ea"/>
          <a:cs typeface="Calibri" panose="020F0502020204030204" pitchFamily="34" charset="0"/>
        </a:defRPr>
      </a:lvl1pPr>
      <a:lvl2pPr marL="539750" indent="-269875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–"/>
        <a:defRPr sz="1800" b="1" kern="1200" baseline="0">
          <a:solidFill>
            <a:srgbClr val="C7D300"/>
          </a:solidFill>
          <a:latin typeface="+mj-lt"/>
          <a:ea typeface="+mn-ea"/>
          <a:cs typeface="Calibri" panose="020F0502020204030204" pitchFamily="34" charset="0"/>
        </a:defRPr>
      </a:lvl2pPr>
      <a:lvl3pPr marL="720725" indent="-271463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•"/>
        <a:tabLst/>
        <a:defRPr sz="1800" kern="1200" baseline="0">
          <a:solidFill>
            <a:srgbClr val="C7D300"/>
          </a:solidFill>
          <a:latin typeface="+mn-lt"/>
          <a:ea typeface="+mn-ea"/>
          <a:cs typeface="Calibri" panose="020F0502020204030204" pitchFamily="34" charset="0"/>
        </a:defRPr>
      </a:lvl3pPr>
      <a:lvl4pPr marL="981075" indent="-260350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–"/>
        <a:defRPr sz="1800" kern="1200" baseline="0">
          <a:solidFill>
            <a:srgbClr val="C7D300"/>
          </a:solidFill>
          <a:latin typeface="+mn-lt"/>
          <a:ea typeface="+mn-ea"/>
          <a:cs typeface="Calibri" panose="020F0502020204030204" pitchFamily="34" charset="0"/>
        </a:defRPr>
      </a:lvl4pPr>
      <a:lvl5pPr marL="1252538" indent="-271463" algn="l" defTabSz="457200" rtl="0" eaLnBrk="1" latinLnBrk="0" hangingPunct="1">
        <a:lnSpc>
          <a:spcPts val="2200"/>
        </a:lnSpc>
        <a:spcBef>
          <a:spcPct val="20000"/>
        </a:spcBef>
        <a:buFont typeface="Arial"/>
        <a:buChar char="»"/>
        <a:defRPr sz="1800" kern="1200" baseline="0">
          <a:solidFill>
            <a:srgbClr val="C7D300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A120FB-EDE7-F4D4-AC7E-D7632AFA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BD193C-7331-A15C-7398-0BEDD0DD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14053B-F793-0BA5-51C6-14FB5858B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7CD6-4764-4DC4-8280-B572297A7CF9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6ABE0B-BF48-A144-A5A1-34FF4E59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B09E72-883F-BF8B-A9F6-8AD2AA42A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042E-C952-4F7D-B0B9-39BD14DAE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1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445AAFF-E003-F964-0967-F868050B07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5999" y="2381112"/>
            <a:ext cx="7610351" cy="19437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3800" dirty="0"/>
              <a:t>Vom Bewusstsein zum Handeln: Erneuerbare Energien und Klimaschutzlösungen verstehen </a:t>
            </a:r>
            <a:endParaRPr lang="en-GB" sz="3800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3239-A258-F60B-4D01-0EA5F43A7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3D5ED-F250-F5E4-60B8-A1A735D8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Erneuerbare Energien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77D323-CF9F-9CE6-3451-3CA717439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00" y="3174122"/>
            <a:ext cx="7408963" cy="254878"/>
          </a:xfrm>
        </p:spPr>
        <p:txBody>
          <a:bodyPr/>
          <a:lstStyle/>
          <a:p>
            <a:r>
              <a:rPr lang="en-GB" sz="2800" i="1" dirty="0"/>
              <a:t>Was können Sie tun?</a:t>
            </a:r>
            <a:endParaRPr lang="en-GB" sz="2800" i="1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5F088097-A3D2-6209-58F5-69B07A6D4886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F929E5A-2F09-AE4B-E4E7-52323D5C4BDD}"/>
              </a:ext>
            </a:extLst>
          </p:cNvPr>
          <p:cNvSpPr txBox="1">
            <a:spLocks/>
          </p:cNvSpPr>
          <p:nvPr/>
        </p:nvSpPr>
        <p:spPr>
          <a:xfrm>
            <a:off x="576426" y="2000717"/>
            <a:ext cx="7215024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16BEE-9EDE-72EF-12C0-2DC388ED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90783-FA1C-9BB5-FAED-A874AEAA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Energieeffizienz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BB069F6-DC66-53FA-DAA2-261028EE9904}"/>
              </a:ext>
            </a:extLst>
          </p:cNvPr>
          <p:cNvSpPr txBox="1">
            <a:spLocks/>
          </p:cNvSpPr>
          <p:nvPr/>
        </p:nvSpPr>
        <p:spPr>
          <a:xfrm>
            <a:off x="255148" y="1237998"/>
            <a:ext cx="7591393" cy="1492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306000" indent="0">
              <a:lnSpc>
                <a:spcPts val="1500"/>
              </a:lnSpc>
              <a:spcAft>
                <a:spcPts val="600"/>
              </a:spcAft>
              <a:buNone/>
            </a:pPr>
            <a:r>
              <a:rPr lang="de-DE" sz="1200" dirty="0"/>
              <a:t>Durch gut gedämmte Dächer, Fassaden, moderne Fenster und Türen sowie den Einsatz von Wärmepumpen und Photovoltaik-Anlagen wird der </a:t>
            </a:r>
            <a:r>
              <a:rPr lang="de-DE" sz="1200" b="1" dirty="0"/>
              <a:t>Energiebedarf von Gebäuden gesenkt</a:t>
            </a:r>
            <a:r>
              <a:rPr lang="de-DE" sz="1200" dirty="0"/>
              <a:t>.</a:t>
            </a:r>
            <a:endParaRPr lang="en-GB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D909D9-E92B-8E19-164F-7BD727111695}"/>
              </a:ext>
            </a:extLst>
          </p:cNvPr>
          <p:cNvSpPr txBox="1"/>
          <p:nvPr/>
        </p:nvSpPr>
        <p:spPr>
          <a:xfrm rot="16200000">
            <a:off x="5837145" y="3096324"/>
            <a:ext cx="64080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graphic AEE and </a:t>
            </a:r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 © </a:t>
            </a:r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elenab</a:t>
            </a:r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  / istock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943630-D395-A684-F5BA-4320A8945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876" y="1985344"/>
            <a:ext cx="4324865" cy="43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7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BD2B9-6515-5137-0BF5-11FDA34EC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64F9E59-9A59-2028-ED94-FE823B771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27" y="1983259"/>
            <a:ext cx="4325814" cy="43258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F7711B-3896-E61E-C16F-32A678AD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Energieeffizienz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D342C3A0-824C-0206-EDF7-C1C9E0E1799D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743CAD-4BCE-58DD-BDE8-7BD68E6AFF03}"/>
              </a:ext>
            </a:extLst>
          </p:cNvPr>
          <p:cNvSpPr txBox="1"/>
          <p:nvPr/>
        </p:nvSpPr>
        <p:spPr>
          <a:xfrm rot="16200000">
            <a:off x="5835462" y="3098007"/>
            <a:ext cx="64114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graphic AEE and  © elenab</a:t>
            </a:r>
            <a:r>
              <a:rPr lang="de-DE" sz="800" dirty="0">
                <a:solidFill>
                  <a:schemeClr val="bg1">
                    <a:lumMod val="95000"/>
                  </a:schemeClr>
                </a:solidFill>
              </a:rPr>
              <a:t>  / istock</a:t>
            </a:r>
            <a:endParaRPr lang="en-GB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9C9097AB-09CC-5806-69EB-17B6ED438141}"/>
              </a:ext>
            </a:extLst>
          </p:cNvPr>
          <p:cNvSpPr txBox="1">
            <a:spLocks/>
          </p:cNvSpPr>
          <p:nvPr/>
        </p:nvSpPr>
        <p:spPr>
          <a:xfrm>
            <a:off x="261329" y="1243608"/>
            <a:ext cx="6547185" cy="596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306000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b="1" dirty="0"/>
              <a:t>Effektiver Hitze- und Kälteschutz </a:t>
            </a:r>
            <a:r>
              <a:rPr lang="de-DE" dirty="0"/>
              <a:t>gelingt durch Dämmung, moderne Fenster, Verschattungen sowie den Einsatz Erneuerbarer Energien.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80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ED720AEE-88FD-C189-86AE-A66370C7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66" y="554068"/>
            <a:ext cx="5932423" cy="596078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GB" dirty="0"/>
              <a:t>Energieeffiziente Sanierung </a:t>
            </a:r>
            <a:r>
              <a:rPr lang="en-GB" dirty="0" err="1"/>
              <a:t>ist</a:t>
            </a:r>
            <a:r>
              <a:rPr lang="en-GB" dirty="0"/>
              <a:t>:</a:t>
            </a:r>
            <a:endParaRPr lang="en-GB" sz="2000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9A66CA-6F90-191A-B545-43C8B09F8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550" y="262700"/>
            <a:ext cx="1724025" cy="12815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D9CC932-8DE6-6D6D-80FC-EB5C13A153D9}"/>
              </a:ext>
            </a:extLst>
          </p:cNvPr>
          <p:cNvSpPr txBox="1"/>
          <p:nvPr/>
        </p:nvSpPr>
        <p:spPr>
          <a:xfrm rot="16200000">
            <a:off x="7122859" y="4154937"/>
            <a:ext cx="38366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graphic</a:t>
            </a:r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: © AEE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D85145-48A4-D363-F889-A3F73B6B4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44" y="970980"/>
            <a:ext cx="5120817" cy="57449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1AD6-15AE-2929-66E0-A4A81EDEF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61014B16-E4AF-452C-D820-74EBAD16B2F3}"/>
              </a:ext>
            </a:extLst>
          </p:cNvPr>
          <p:cNvSpPr/>
          <p:nvPr/>
        </p:nvSpPr>
        <p:spPr>
          <a:xfrm>
            <a:off x="2831976" y="4995306"/>
            <a:ext cx="6316937" cy="18626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30A54-DF67-8AFC-C1C5-379CC641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37A7681-CF5D-6201-961E-2AB89ABF6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7638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Ukraine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BBD24C-0657-EBC3-AD5A-310954B59EF0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DE504B6F-A419-7E17-F399-71EC7328E6B8}"/>
              </a:ext>
            </a:extLst>
          </p:cNvPr>
          <p:cNvSpPr txBox="1">
            <a:spLocks/>
          </p:cNvSpPr>
          <p:nvPr/>
        </p:nvSpPr>
        <p:spPr>
          <a:xfrm>
            <a:off x="261392" y="1937844"/>
            <a:ext cx="7838461" cy="4123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Nationaler Energie- und Klimaplan der EU (NECP): Senkung der Treibhausgasemissionen </a:t>
            </a:r>
            <a:br>
              <a:rPr lang="de-DE" dirty="0"/>
            </a:br>
            <a:r>
              <a:rPr lang="de-DE" dirty="0"/>
              <a:t>bis 2030 um 35 % (im Vergleich zu 1990) und Steigerung des Anteils Erneuerbarer um 27 %.</a:t>
            </a:r>
          </a:p>
          <a:p>
            <a:r>
              <a:rPr lang="de-DE" dirty="0"/>
              <a:t>Die groß angelegte russische Invasion hat wichtige Energieinfrastrukturen zerstört </a:t>
            </a:r>
            <a:br>
              <a:rPr lang="de-DE" dirty="0"/>
            </a:br>
            <a:r>
              <a:rPr lang="de-DE" dirty="0"/>
              <a:t>und damit zu Energieengpässen, hohen Kosten und Problemen für Branchen wie die Stahlindustrie geführt.</a:t>
            </a:r>
          </a:p>
          <a:p>
            <a:r>
              <a:rPr lang="de-DE" dirty="0"/>
              <a:t>Der Wiederaufbau nach dem Krieg wird sich auf Erneuerbare sowie Energieeffizienz konzentrieren. Der riesige Agrarsektor bietet ein großes Potenzial für die Produktion </a:t>
            </a:r>
            <a:br>
              <a:rPr lang="de-DE" dirty="0"/>
            </a:br>
            <a:r>
              <a:rPr lang="de-DE" dirty="0"/>
              <a:t>von Biomasse. Solarenergie gilt als Schlüssel zur Erreichung der Klima- und 	</a:t>
            </a:r>
            <a:br>
              <a:rPr lang="de-DE" dirty="0"/>
            </a:br>
            <a:r>
              <a:rPr lang="de-DE" dirty="0"/>
              <a:t>Erneuerbaren-Ziele.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1F95F9-E54E-604D-D932-B3B036AB91EF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Raimond Spekking / Wiki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6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27AE8-82C0-A30E-F373-3F0E6487F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0E3458DB-3585-943E-4B73-196C1015BCF3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7EB3C3-ABA6-8625-59E6-6E6A819C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699F99-26CA-2309-648D-E5118EA91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Czernowitz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8506F423-67E7-9536-A987-FD0EC39CB71C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77F2ADB-897C-1EC9-632A-1AD44ECBE138}"/>
              </a:ext>
            </a:extLst>
          </p:cNvPr>
          <p:cNvSpPr txBox="1">
            <a:spLocks/>
          </p:cNvSpPr>
          <p:nvPr/>
        </p:nvSpPr>
        <p:spPr>
          <a:xfrm>
            <a:off x="261327" y="1923267"/>
            <a:ext cx="7356614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Die Stadt verfügt über einen Aktionsplan für nachhaltige Energie und Klimaschutz, </a:t>
            </a:r>
            <a:br>
              <a:rPr lang="de-DE" dirty="0"/>
            </a:br>
            <a:r>
              <a:rPr lang="de-DE" dirty="0"/>
              <a:t>der die Stadt bei ihren Bemühungen zur Reduzierung des Energieverbrauchs und </a:t>
            </a:r>
            <a:br>
              <a:rPr lang="de-DE" dirty="0"/>
            </a:br>
            <a:r>
              <a:rPr lang="de-DE" dirty="0"/>
              <a:t>der CO₂-Emissionen bis 2030 leitet.</a:t>
            </a:r>
          </a:p>
          <a:p>
            <a:r>
              <a:rPr lang="de-DE" dirty="0"/>
              <a:t>Die Region hat eine hohe Sonneneinstrahlung, die für die Umsetzung von PV-Projekten genutzt werden kann.</a:t>
            </a:r>
          </a:p>
          <a:p>
            <a:r>
              <a:rPr lang="de-DE" dirty="0"/>
              <a:t>Czernowitz hat bereits mehrere alte öffentliche Gebäude thermisch modernisiert, deren Energieeffizienz gesteigert und den Energieverbrauch gesenkt.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926B8C-E80B-8CE0-AA62-F2AA3AEB5FE8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City of Chernivitsi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2E7E9-A2CB-6B69-29FA-69C5B417C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3AEC9-4EB3-AB15-5ECB-AB9435AF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6EFA0F-56B9-B91D-57CA-0BB771F8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Czernowitz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DD68557F-38F9-C2C8-4384-41A642C779DB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7EF5831-CB1C-542B-0AEF-72DFF7C70FEB}"/>
              </a:ext>
            </a:extLst>
          </p:cNvPr>
          <p:cNvSpPr txBox="1">
            <a:spLocks/>
          </p:cNvSpPr>
          <p:nvPr/>
        </p:nvSpPr>
        <p:spPr>
          <a:xfrm>
            <a:off x="261325" y="1954199"/>
            <a:ext cx="7467825" cy="30626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Seit Beginn des russischen Angriffskriegs hat die Zerstörung kritischer Energieinfrastrukturen zu weitreichenden Energieausfällen in öffentlichen und privaten Gebäuden geführt.</a:t>
            </a:r>
          </a:p>
          <a:p>
            <a:r>
              <a:rPr lang="de-DE" dirty="0"/>
              <a:t>Czernowitz konzentriert sich auf die Sicherstellung einer nachhaltigen und autonomen Energieversorgung sowie den Wiederaufbau der Infrastruktur für Erneuerbare. 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5ABC6C-76F1-003B-275E-92E6B3DC36D3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City of Chernivitsi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7DF80488-15AC-BE28-428C-4F4598CCB986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711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13E2-BD23-CD13-F1E6-8A469092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59306-91CD-2D9E-A501-9A10ECD4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A90C91-422F-AEA2-6972-B9BB729B0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12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Nowowolynsk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FC0D5B2-8E0B-87D6-A1C1-8883EC722078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E712F396-27AE-94EA-CE4A-81A46870EC0C}"/>
              </a:ext>
            </a:extLst>
          </p:cNvPr>
          <p:cNvSpPr txBox="1">
            <a:spLocks/>
          </p:cNvSpPr>
          <p:nvPr/>
        </p:nvSpPr>
        <p:spPr>
          <a:xfrm>
            <a:off x="261332" y="1944737"/>
            <a:ext cx="7677884" cy="3714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Mehrere abgeschlossene Projekte zur Nachhaltigkeit: „Solarpanels im Novo Business Support Centre“, ein „Hybridkraftwerk in der Entbindungsstation“ und die „Thermische Modernisierung des Lyzeums Nr. 7“.</a:t>
            </a:r>
            <a:endParaRPr lang="en-GB" dirty="0"/>
          </a:p>
          <a:p>
            <a:r>
              <a:rPr lang="de-DE" dirty="0"/>
              <a:t>Derzeit läuft neben „Energiewende Partnerstadt“ auch ein Projekt mit der GIZ: </a:t>
            </a:r>
            <a:r>
              <a:rPr lang="de-DE" b="1" dirty="0"/>
              <a:t>„Grüner Energiekomplex: Ökomodernisierung des Sport- und Erholungskomplexes Shakhtar – Klimaanpassung für nachhaltige Entwicklung“: </a:t>
            </a:r>
          </a:p>
          <a:p>
            <a:r>
              <a:rPr lang="de-DE" dirty="0"/>
              <a:t>Begrünung der 120 m² großen Fassade des Shakhtar Sports and Recreation Complex (SRC). 427 m² des Grundstücks werden zu einem städtischen Garten, der die lokale Biodiversität fördert.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753EE3-442E-C9CD-B474-DBCE2D323C2F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Myroslava Vlasiuk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lussdiagramm: Manuelle Eingabe 18">
            <a:extLst>
              <a:ext uri="{FF2B5EF4-FFF2-40B4-BE49-F238E27FC236}">
                <a16:creationId xmlns:a16="http://schemas.microsoft.com/office/drawing/2014/main" id="{0390B663-3017-445A-512E-BE1903D06761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479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B974A-6B45-93A0-D1F1-04609DFA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038C-026D-6905-9ABA-2A0C6CEA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1821CA4-31A0-8BD8-CA1B-57A94FEF1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Nowowolynsk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95DE0BA-C89D-0329-F1ED-0684322AACE5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5044EB8-1ED8-3156-422F-E7AF826F10CE}"/>
              </a:ext>
            </a:extLst>
          </p:cNvPr>
          <p:cNvSpPr txBox="1">
            <a:spLocks/>
          </p:cNvSpPr>
          <p:nvPr/>
        </p:nvSpPr>
        <p:spPr>
          <a:xfrm>
            <a:off x="261333" y="1938601"/>
            <a:ext cx="7467818" cy="38258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Durch die thermische Modernisierung von 1.718 m² des Shakhtar SRC werden jährliche Energieeinsparungen von 73,7 MWh und knapp 8.000 €/Jahr erzielt.</a:t>
            </a:r>
          </a:p>
          <a:p>
            <a:r>
              <a:rPr lang="de-DE" dirty="0"/>
              <a:t>Eine 20-kWp-Solaranlage und Maßnahmen zur Steigerung der Energieeffizienz werden zu einer jährlichen Reduzierung der CO₂-Emissionen um 102 Tonnen führen.</a:t>
            </a:r>
          </a:p>
          <a:p>
            <a:r>
              <a:rPr lang="de-DE" dirty="0"/>
              <a:t>900 kWp Solarstromanlagen an den kritischen Infrastruktureinrichtungen von Vodokanal sind geplant.</a:t>
            </a:r>
          </a:p>
          <a:p>
            <a:r>
              <a:rPr lang="de-DE" dirty="0"/>
              <a:t>Ein Aktionsplan für nachhaltige Energie und Klimaschutz wurde entwickelt. </a:t>
            </a:r>
          </a:p>
          <a:p>
            <a:r>
              <a:rPr lang="de-DE" dirty="0"/>
              <a:t>Zu den Zielen bis 2030 gehören die Reduzierung der CO₂-Emissionen </a:t>
            </a:r>
            <a:br>
              <a:rPr lang="de-DE" dirty="0"/>
            </a:br>
            <a:r>
              <a:rPr lang="de-DE" dirty="0"/>
              <a:t>und die Erhöhung des Anteils Erneuerbarer.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59B65F-34EA-169C-43CA-87DC13E053B1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Myroslava Vlasiuk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lussdiagramm: Manuelle Eingabe 18">
            <a:extLst>
              <a:ext uri="{FF2B5EF4-FFF2-40B4-BE49-F238E27FC236}">
                <a16:creationId xmlns:a16="http://schemas.microsoft.com/office/drawing/2014/main" id="{A53709D6-B294-EF92-F3B0-CFD1DBD4A26D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21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3E0A5-E326-0595-81BD-89297AC9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29973-BA1F-838E-AC10-E0A1884C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FB7860E-5CB3-5EB6-696A-596B2133E2C3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055B1442-B674-F9A8-3075-8C8562C1E3B1}"/>
              </a:ext>
            </a:extLst>
          </p:cNvPr>
          <p:cNvSpPr txBox="1">
            <a:spLocks/>
          </p:cNvSpPr>
          <p:nvPr/>
        </p:nvSpPr>
        <p:spPr>
          <a:xfrm>
            <a:off x="261331" y="1939496"/>
            <a:ext cx="752254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Nationale Energie- und Klimaplan der EU(NECP): Senkung der Treibhausgasemissionen bis 2030 um 41,2 % (im Vergleich zu 1990) und Steigerung des Anteils Erneuerbarer um 43,6 %.</a:t>
            </a:r>
          </a:p>
          <a:p>
            <a:r>
              <a:rPr lang="de-DE" dirty="0"/>
              <a:t>Schwerpunkte sollen auf Energieeffizienz in Gebäuden, Industrie, Verkehr und im öffentlichen Sektor liegen.</a:t>
            </a:r>
          </a:p>
          <a:p>
            <a:r>
              <a:rPr lang="de-DE" dirty="0"/>
              <a:t>Herausforderungen: steigende Temperaturen, extreme Wetterereignisse, Dürre und Wasserknappheit, Abhängigkeit von Wasserkraft und Umweltzerstörung. </a:t>
            </a:r>
          </a:p>
          <a:p>
            <a:r>
              <a:rPr lang="de-DE" dirty="0"/>
              <a:t>Wasserkraft, Biomasse, Windkraft und Photovoltaik bieten großes Potenzial. </a:t>
            </a:r>
          </a:p>
          <a:p>
            <a:r>
              <a:rPr lang="de-DE" dirty="0"/>
              <a:t>Der Übergang des Kohlebergbaus mit Tausenden von Arbeitenden ist ein zentraler Teil eines nachhaltigen und gerechten Übergangs.</a:t>
            </a:r>
          </a:p>
          <a:p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378680-59DA-C117-482E-CBED9A7BC127}"/>
              </a:ext>
            </a:extLst>
          </p:cNvPr>
          <p:cNvSpPr txBox="1"/>
          <p:nvPr/>
        </p:nvSpPr>
        <p:spPr>
          <a:xfrm rot="16200000">
            <a:off x="6915030" y="2232084"/>
            <a:ext cx="42523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City of Goražde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E850C2A-0D96-3552-ED16-313DB576768D}"/>
              </a:ext>
            </a:extLst>
          </p:cNvPr>
          <p:cNvSpPr txBox="1">
            <a:spLocks/>
          </p:cNvSpPr>
          <p:nvPr/>
        </p:nvSpPr>
        <p:spPr>
          <a:xfrm>
            <a:off x="576262" y="1494903"/>
            <a:ext cx="7408963" cy="231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Tx/>
              <a:buNone/>
              <a:defRPr sz="20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39750" indent="-269875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b="1" kern="1200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720725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•"/>
              <a:tabLst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981075" indent="-26035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252538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»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err="1"/>
              <a:t>Bosn</a:t>
            </a:r>
            <a:r>
              <a:rPr lang="en-GB" dirty="0" err="1"/>
              <a:t>ien</a:t>
            </a:r>
            <a:r>
              <a:rPr lang="en-GB" noProof="0" dirty="0"/>
              <a:t> und Herzegowina</a:t>
            </a:r>
            <a:endParaRPr lang="en-GB" dirty="0"/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787DB8DA-B054-0555-B4FF-94F05F90859F}"/>
              </a:ext>
            </a:extLst>
          </p:cNvPr>
          <p:cNvSpPr/>
          <p:nvPr/>
        </p:nvSpPr>
        <p:spPr>
          <a:xfrm>
            <a:off x="4572000" y="4995746"/>
            <a:ext cx="4575438" cy="186225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01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ssdiagramm: Manuelle Eingabe 18">
            <a:extLst>
              <a:ext uri="{FF2B5EF4-FFF2-40B4-BE49-F238E27FC236}">
                <a16:creationId xmlns:a16="http://schemas.microsoft.com/office/drawing/2014/main" id="{3E99B0C5-F9F6-2B81-D720-4AC43991F4F6}"/>
              </a:ext>
            </a:extLst>
          </p:cNvPr>
          <p:cNvSpPr/>
          <p:nvPr/>
        </p:nvSpPr>
        <p:spPr>
          <a:xfrm>
            <a:off x="2329732" y="4472260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F6E2D9C-505D-3E32-03A0-FA7A02A2DAD2}"/>
              </a:ext>
            </a:extLst>
          </p:cNvPr>
          <p:cNvSpPr txBox="1">
            <a:spLocks/>
          </p:cNvSpPr>
          <p:nvPr/>
        </p:nvSpPr>
        <p:spPr>
          <a:xfrm>
            <a:off x="261855" y="1934823"/>
            <a:ext cx="7528340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Wissenschaftler*innen beobachten seit Jahrzehnten die globale Erwärmung. </a:t>
            </a:r>
          </a:p>
          <a:p>
            <a:r>
              <a:rPr lang="de-DE" dirty="0"/>
              <a:t>Der Wandel vollzieht sich mit einer beispiellosen Geschwindigkeit, schneller als jeder natürliche Klimawandel in der Geschichte der Menschheit. </a:t>
            </a:r>
          </a:p>
          <a:p>
            <a:r>
              <a:rPr lang="de-DE" dirty="0"/>
              <a:t>Treibhausgase wie CO₂ und Methan sammeln sich in der Atmosphäre, was den Planeten erwärmt und gleichzeitig die Häufigkeit und Intensität extremer Wetter-Ereignisse erhöht. </a:t>
            </a:r>
          </a:p>
          <a:p>
            <a:r>
              <a:rPr lang="de-DE" dirty="0"/>
              <a:t>Menschliche Aktivitäten, insbesondere die Verbrennung fossiler Brennstoffe, sind die Hauptursache. </a:t>
            </a:r>
          </a:p>
          <a:p>
            <a:r>
              <a:rPr lang="de-DE" dirty="0"/>
              <a:t>Kipppunkte, die möglicherweise zu irreversiblen Schäden an Ökosystemen </a:t>
            </a:r>
            <a:br>
              <a:rPr lang="de-DE" dirty="0"/>
            </a:br>
            <a:r>
              <a:rPr lang="de-DE" dirty="0"/>
              <a:t>und Biodiversität führen, rücken näher.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B2AE9-C1EB-4D92-9A51-51F6237B6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Klimawandel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8B79FD7-1644-45FD-B8E2-0A224D4E2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123"/>
            <a:ext cx="7408963" cy="231538"/>
          </a:xfrm>
        </p:spPr>
        <p:txBody>
          <a:bodyPr/>
          <a:lstStyle/>
          <a:p>
            <a:r>
              <a:rPr lang="en-GB" noProof="0" dirty="0"/>
              <a:t>Von </a:t>
            </a:r>
            <a:r>
              <a:rPr lang="en-GB" dirty="0"/>
              <a:t>Menschen verursachter Klimaw</a:t>
            </a:r>
            <a:r>
              <a:rPr lang="en-GB" noProof="0" dirty="0"/>
              <a:t>andel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0B6BB1-FE46-9FEB-3652-0A8BD17B2F75}"/>
              </a:ext>
            </a:extLst>
          </p:cNvPr>
          <p:cNvSpPr txBox="1"/>
          <p:nvPr/>
        </p:nvSpPr>
        <p:spPr>
          <a:xfrm>
            <a:off x="455350" y="5842048"/>
            <a:ext cx="2250272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800" kern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Globale Erwärmung (oben: blau bis rot) </a:t>
            </a:r>
            <a:br>
              <a:rPr lang="de-DE" sz="800" kern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800" kern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 Verlust der biologischen Vielfalt </a:t>
            </a:r>
            <a:br>
              <a:rPr lang="de-DE" sz="800" kern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800" kern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(unten: grün bis grau)  1970–2020</a:t>
            </a:r>
            <a:endParaRPr lang="en-GB" sz="800" kern="10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7EA697-1614-61C1-373E-D914A61DE467}"/>
              </a:ext>
            </a:extLst>
          </p:cNvPr>
          <p:cNvSpPr txBox="1"/>
          <p:nvPr/>
        </p:nvSpPr>
        <p:spPr>
          <a:xfrm>
            <a:off x="2755900" y="5744255"/>
            <a:ext cx="7506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0" noProof="0" dirty="0">
                <a:solidFill>
                  <a:schemeClr val="bg1"/>
                </a:solidFill>
              </a:rPr>
              <a:t>1970                                 2020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F61063-EF21-7B4E-40C8-DF95B053AB19}"/>
              </a:ext>
            </a:extLst>
          </p:cNvPr>
          <p:cNvSpPr txBox="1"/>
          <p:nvPr/>
        </p:nvSpPr>
        <p:spPr>
          <a:xfrm rot="16200000">
            <a:off x="6805062" y="2128408"/>
            <a:ext cx="44722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grafic: © biodiversitystripes.info and LPI 2024, Living Planet Index database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CD946-AF63-E6B9-D57A-BAD018D67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ssdiagramm: Manuelle Eingabe 18">
            <a:extLst>
              <a:ext uri="{FF2B5EF4-FFF2-40B4-BE49-F238E27FC236}">
                <a16:creationId xmlns:a16="http://schemas.microsoft.com/office/drawing/2014/main" id="{876F16CD-F35B-3C2C-B320-2D4C32222D64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302918-EFAD-DBF5-56A8-83B41FA49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12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Goražde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174A43-6FFA-1168-2B3A-5D0CA740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17827"/>
            <a:ext cx="7501200" cy="596078"/>
          </a:xfrm>
        </p:spPr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010BD44-1399-0F58-6B62-3233FAB806E6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6AB39D-E3A4-1826-3CD2-C12E7A83CCCD}"/>
              </a:ext>
            </a:extLst>
          </p:cNvPr>
          <p:cNvSpPr txBox="1"/>
          <p:nvPr/>
        </p:nvSpPr>
        <p:spPr>
          <a:xfrm rot="16200000">
            <a:off x="6808207" y="2125262"/>
            <a:ext cx="44659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 Markus</a:t>
            </a:r>
            <a:r>
              <a:rPr lang="en-GB" sz="800" dirty="0">
                <a:solidFill>
                  <a:schemeClr val="bg1">
                    <a:lumMod val="95000"/>
                  </a:schemeClr>
                </a:solidFill>
              </a:rPr>
              <a:t> S</a:t>
            </a:r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piske/pexels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D4207173-2CEC-F637-BD8F-542A2E18F4EC}"/>
              </a:ext>
            </a:extLst>
          </p:cNvPr>
          <p:cNvSpPr txBox="1">
            <a:spLocks/>
          </p:cNvSpPr>
          <p:nvPr/>
        </p:nvSpPr>
        <p:spPr>
          <a:xfrm>
            <a:off x="264461" y="1951936"/>
            <a:ext cx="7764010" cy="4212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2010 überschritten die Niederschläge den 100-jährigen Rekord und verursachten Überschwemmungen; </a:t>
            </a:r>
            <a:r>
              <a:rPr lang="de-DE" dirty="0" err="1"/>
              <a:t>Goražde</a:t>
            </a:r>
            <a:r>
              <a:rPr lang="de-DE" dirty="0"/>
              <a:t> und andere Gemeinden wurden überflutet. </a:t>
            </a:r>
          </a:p>
          <a:p>
            <a:r>
              <a:rPr lang="de-DE" dirty="0" err="1"/>
              <a:t>Goražde</a:t>
            </a:r>
            <a:r>
              <a:rPr lang="de-DE" dirty="0"/>
              <a:t> unterstützt die biologische Vielfalt, z. B. über Vereine wie „Eko Habitat“, und konzentriert sich auf Energieeffizienz in Gebäuden sowie die Nutzung erneuerbarer Energiequellen wie Kleinwasserkraft und Solarenergie.</a:t>
            </a:r>
          </a:p>
          <a:p>
            <a:r>
              <a:rPr lang="de-DE" dirty="0"/>
              <a:t>Der Großteil der Bevölkerung heizt mit Brennholz, da es keine Gasversorgung gibt.</a:t>
            </a:r>
          </a:p>
          <a:p>
            <a:r>
              <a:rPr lang="de-DE" dirty="0"/>
              <a:t>Der Fluss Drina bietet Potenzial zur nachhaltigen Entwicklung.</a:t>
            </a:r>
          </a:p>
          <a:p>
            <a:r>
              <a:rPr lang="de-DE" dirty="0"/>
              <a:t>Ziel ist es, die wirtschaftliche Entwicklung mit dem Umweltschutz </a:t>
            </a:r>
            <a:br>
              <a:rPr lang="de-DE" dirty="0"/>
            </a:br>
            <a:r>
              <a:rPr lang="de-DE" dirty="0"/>
              <a:t>in Einklang zu bringen.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23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19EB-C0B4-6059-DAC5-37684D3C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3B1DE-EFB5-D6C9-3C06-881F39F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2F7CB57-F9A1-E783-0FC1-7EA5BCFFF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Republik Moldau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F4F97E36-4A86-9539-2459-1F732B6F1F83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3AC9A3-B6D9-8B27-5E18-43E5830453F3}"/>
              </a:ext>
            </a:extLst>
          </p:cNvPr>
          <p:cNvSpPr txBox="1"/>
          <p:nvPr/>
        </p:nvSpPr>
        <p:spPr>
          <a:xfrm rot="16200000">
            <a:off x="6808427" y="2125042"/>
            <a:ext cx="44655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Balti City Hall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161B1016-579E-D4D3-EB31-265F4DE91BC7}"/>
              </a:ext>
            </a:extLst>
          </p:cNvPr>
          <p:cNvSpPr/>
          <p:nvPr/>
        </p:nvSpPr>
        <p:spPr>
          <a:xfrm>
            <a:off x="2343438" y="4465968"/>
            <a:ext cx="6804000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557C3766-9BA8-6D21-F190-897BBFC62815}"/>
              </a:ext>
            </a:extLst>
          </p:cNvPr>
          <p:cNvSpPr txBox="1">
            <a:spLocks/>
          </p:cNvSpPr>
          <p:nvPr/>
        </p:nvSpPr>
        <p:spPr>
          <a:xfrm>
            <a:off x="264461" y="1951936"/>
            <a:ext cx="7764010" cy="4212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Nationaler Energie- und Klimaplan der EU(NECP): Senkung der Treibhausgasemissionen bis 2030 um 68,5 % (im Vergleich zu 1990) und Steigerung des Anteils Erneuerbarer um 30 %.</a:t>
            </a:r>
          </a:p>
          <a:p>
            <a:r>
              <a:rPr lang="de-DE" dirty="0"/>
              <a:t>Bereits jetzt sind Dürren ein großes Problem und werden in den kommenden Jahren weiter zunehmen. </a:t>
            </a:r>
          </a:p>
          <a:p>
            <a:r>
              <a:rPr lang="de-DE" dirty="0"/>
              <a:t>2023 lag der Anteil Erneuerbarer an der Stromerzeugung bei 6 %.</a:t>
            </a:r>
          </a:p>
          <a:p>
            <a:r>
              <a:rPr lang="de-DE" dirty="0"/>
              <a:t>Seit Beginn des Angriffskrieges haben sich die Gaspreise massiv erhöht, die Unabhängigkeit von fossilen Energien ist ein wichtiges Ziel. </a:t>
            </a:r>
          </a:p>
          <a:p>
            <a:r>
              <a:rPr lang="de-DE" dirty="0"/>
              <a:t>Die Republik Moldau plant, bis 2050 klimaneutral zu sein.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31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20A2B-183A-88E5-AEDD-58A8F62BA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1E33BD28-E523-0FA7-FC49-035FD0142279}"/>
              </a:ext>
            </a:extLst>
          </p:cNvPr>
          <p:cNvSpPr/>
          <p:nvPr/>
        </p:nvSpPr>
        <p:spPr>
          <a:xfrm>
            <a:off x="2936146" y="4809646"/>
            <a:ext cx="6211291" cy="204835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218338-2F45-870C-9FE6-FF778143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517827"/>
            <a:ext cx="6061900" cy="596078"/>
          </a:xfrm>
        </p:spPr>
        <p:txBody>
          <a:bodyPr/>
          <a:lstStyle/>
          <a:p>
            <a:r>
              <a:rPr lang="en-GB" dirty="0"/>
              <a:t>Lokale Perspektive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3A7993-DA69-C100-21C0-9C6BB1A5C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err="1"/>
              <a:t>Bălți</a:t>
            </a:r>
            <a:endParaRPr lang="en-GB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FD19174-A0C9-FB20-2F12-FD4D0499DE59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1C94AB-556D-04F1-DF34-7154FB1AA188}"/>
              </a:ext>
            </a:extLst>
          </p:cNvPr>
          <p:cNvSpPr txBox="1"/>
          <p:nvPr/>
        </p:nvSpPr>
        <p:spPr>
          <a:xfrm rot="16200000">
            <a:off x="6912215" y="2229269"/>
            <a:ext cx="42579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Balti City Hall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A0FA07D4-21F0-FC56-2AD0-8117723B21FA}"/>
              </a:ext>
            </a:extLst>
          </p:cNvPr>
          <p:cNvSpPr txBox="1">
            <a:spLocks/>
          </p:cNvSpPr>
          <p:nvPr/>
        </p:nvSpPr>
        <p:spPr>
          <a:xfrm>
            <a:off x="264461" y="1951936"/>
            <a:ext cx="7764010" cy="4212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400 öffentliche Gebäude verbrauchen 35 % des lokalen Energiebedarfs (10 % des nationalen Energiebedarfs).</a:t>
            </a:r>
          </a:p>
          <a:p>
            <a:r>
              <a:rPr lang="de-DE" dirty="0"/>
              <a:t>Der Green City Action Plan (GCAP) der Stadt bildet die Grundlage für Verbesserungen in sieben Bereichen (Flächennutzung, Verkehr, Wasser/Abwasser, Abfallwirtschaft, Energie, Gebäude und Industrie) mit vier Hauptzielen: Verringerung der Umweltverschmutzung und Verbesserung der öffentlichen Gesundheit, Ausbau sauberer und erschwinglicher Energie, Förderung einer gemeinschafts- und wissensbasierten Entwicklung sowie Investitionen in Ressourceneffizienz und Kreislaufwirtschaft. </a:t>
            </a:r>
          </a:p>
          <a:p>
            <a:r>
              <a:rPr lang="de-DE" dirty="0"/>
              <a:t>Der GCAP beinhaltet Angebote zu Gender und sozialer Inklusion und bietet Raum für feministische (Außen-)Politik und eine ganzheitliche </a:t>
            </a:r>
            <a:br>
              <a:rPr lang="de-DE" dirty="0"/>
            </a:br>
            <a:r>
              <a:rPr lang="de-DE" dirty="0"/>
              <a:t>nachhaltige Transformation.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93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EC261-A2E3-B95E-6819-A09A9B1B4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3AA61B3-92CD-7C17-3A2D-551317D79BE9}"/>
              </a:ext>
            </a:extLst>
          </p:cNvPr>
          <p:cNvSpPr txBox="1">
            <a:spLocks/>
          </p:cNvSpPr>
          <p:nvPr/>
        </p:nvSpPr>
        <p:spPr>
          <a:xfrm>
            <a:off x="576264" y="1558074"/>
            <a:ext cx="6908037" cy="6089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BMZ (2024): https://www.bmz.de/en/countries/moldova/core-area-climate-and-energy-just-transition-107492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Copernicus (2025): https://climate.copernicus.eu/copernicus-2024-first-year-exceed-15degc-above-pre-industrial-level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European Environment Agency (2024): https://www.eea.europa.eu/en/newsroom/news/europe-is-not-prepared-for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IPCC (2023): Climate Change 2023: Synthesis Report: Summary for Policymakers, IPCC, Geneva.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IRENA (2023): Renewables Readiness Assessment: Bosnia and Herzegovina, International Renewable Energy Agency, Abu Dhabi. 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Primăria Municipiului Bălți (2021): Green City Action Plan for the City of Bălți, Primăria Municipiului Bălți, Bălți.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UN: https://www.un.org/en/climatechange/science/causes-effects-climate-change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UN: https://www.un.org/en/climatechange/raising-ambition/renewable-energy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UN: https://www.un.org/en/climatechange/what-is-renewable-energy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UNDP Moldova (2023): https://www.undp.org/moldova/news/how-much-renewable-energy-there-moldova-and-how-much-could-it-be (accessed: 28.01.2025). 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WHO (2018): COP24 Special Report: Health and Climate Change, WHO, Geneva.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IRENA (2021): https://www.irena.org//media/Files/IRENA/Agency/Statistics/statistical_profiles/europe/ukraine_</a:t>
            </a:r>
            <a:b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europe_re_sp.pdf (accessed: 28.01.2025). 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EUETH (2024): https://usercontent.one/wp/www.ikem.de/wp-content/uploads/2024/11/241108-EUETH-NECP-summary.pdf (accessed: 28.01.2025). </a:t>
            </a:r>
          </a:p>
          <a:p>
            <a:pPr marL="144000" indent="-14400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000" b="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IKI: https://www.international-climate-initiative.com/en/ukraine/ (accessed: 28.01.2025).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1B4389-5F79-D723-4211-0F921B76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26" y="517827"/>
            <a:ext cx="6061900" cy="596078"/>
          </a:xfrm>
        </p:spPr>
        <p:txBody>
          <a:bodyPr/>
          <a:lstStyle/>
          <a:p>
            <a:r>
              <a:rPr lang="en-GB" noProof="0" dirty="0"/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434112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>
            <a:extLst>
              <a:ext uri="{FF2B5EF4-FFF2-40B4-BE49-F238E27FC236}">
                <a16:creationId xmlns:a16="http://schemas.microsoft.com/office/drawing/2014/main" id="{8BEAB959-96DF-CCC5-E64D-A9AB64AB8365}"/>
              </a:ext>
            </a:extLst>
          </p:cNvPr>
          <p:cNvSpPr txBox="1">
            <a:spLocks/>
          </p:cNvSpPr>
          <p:nvPr/>
        </p:nvSpPr>
        <p:spPr>
          <a:xfrm>
            <a:off x="369888" y="1665288"/>
            <a:ext cx="8362063" cy="37652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9875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49262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tabLst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725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81075" indent="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defRPr sz="1800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noProof="0" dirty="0">
                <a:solidFill>
                  <a:srgbClr val="C7D300"/>
                </a:solidFill>
              </a:rPr>
              <a:t>Kontakt</a:t>
            </a:r>
          </a:p>
          <a:p>
            <a:pPr>
              <a:defRPr/>
            </a:pPr>
            <a:endParaRPr lang="en-GB" b="1" noProof="0" dirty="0">
              <a:solidFill>
                <a:srgbClr val="C7D300"/>
              </a:solidFill>
            </a:endParaRPr>
          </a:p>
          <a:p>
            <a:pPr>
              <a:defRPr/>
            </a:pPr>
            <a:r>
              <a:rPr lang="en-US" sz="1600" b="1" noProof="0" dirty="0">
                <a:solidFill>
                  <a:srgbClr val="C7D300"/>
                </a:solidFill>
              </a:rPr>
              <a:t>Agentur für Erneuerbare Energien (AEE)</a:t>
            </a:r>
            <a:br>
              <a:rPr lang="en-US" sz="1600" b="1" noProof="0" dirty="0">
                <a:solidFill>
                  <a:srgbClr val="C7D300"/>
                </a:solidFill>
              </a:rPr>
            </a:br>
            <a:r>
              <a:rPr lang="en-GB" sz="1600" noProof="0" dirty="0">
                <a:solidFill>
                  <a:srgbClr val="C7D300"/>
                </a:solidFill>
              </a:rPr>
              <a:t>Anika Schwalbe</a:t>
            </a:r>
          </a:p>
          <a:p>
            <a:pPr>
              <a:defRPr/>
            </a:pPr>
            <a:r>
              <a:rPr lang="en-GB" sz="1600" noProof="0" dirty="0">
                <a:solidFill>
                  <a:srgbClr val="C7D300"/>
                </a:solidFill>
              </a:rPr>
              <a:t>+49 30 200 535 52</a:t>
            </a:r>
          </a:p>
          <a:p>
            <a:pPr>
              <a:defRPr/>
            </a:pPr>
            <a:r>
              <a:rPr lang="en-GB" sz="1600" noProof="0" dirty="0">
                <a:solidFill>
                  <a:srgbClr val="C7D300"/>
                </a:solidFill>
              </a:rPr>
              <a:t>a.schwalbe@unendlich-viel-energie.de </a:t>
            </a:r>
          </a:p>
          <a:p>
            <a:pPr>
              <a:defRPr/>
            </a:pPr>
            <a:endParaRPr lang="en-GB" sz="1600" noProof="0" dirty="0">
              <a:solidFill>
                <a:srgbClr val="C7D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E7FD6-4DED-4B09-8E56-D12AA089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7D23D-1FED-0A04-F0EB-B30CFB1F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Klimawandel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05593AF-D0F8-B2E0-010E-A91EDB659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50112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Folgen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54EA0D4D-A194-E2B1-1D7C-25103372AFE0}"/>
              </a:ext>
            </a:extLst>
          </p:cNvPr>
          <p:cNvSpPr txBox="1">
            <a:spLocks/>
          </p:cNvSpPr>
          <p:nvPr/>
        </p:nvSpPr>
        <p:spPr>
          <a:xfrm>
            <a:off x="261328" y="1950674"/>
            <a:ext cx="7408799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Hitzewellen, Stürme und Dürren treten immer häufiger und heftiger auf und können sekundäre Gefahren wie Waldbrände und Überschwemmungen auslösen.</a:t>
            </a:r>
            <a:endParaRPr lang="en-GB" dirty="0"/>
          </a:p>
          <a:p>
            <a:r>
              <a:rPr lang="de-DE" dirty="0"/>
              <a:t>Meeresspiegel steigen aufgrund schmelzender polarer Eiskappen und bedrohen so Küstenregionen weltweit. </a:t>
            </a:r>
            <a:endParaRPr lang="en-GB" dirty="0"/>
          </a:p>
          <a:p>
            <a:r>
              <a:rPr lang="de-DE" dirty="0"/>
              <a:t>Steigende Temperaturen führen zu einem Verlust der biologischen Vielfalt an Land und im Wasser; die Versauerung der Ozeane gefährdet die marinen Ökosysteme. </a:t>
            </a:r>
          </a:p>
          <a:p>
            <a:r>
              <a:rPr lang="de-DE" dirty="0"/>
              <a:t>Die Nahrungsmittel- und Wasserversorgungssicherheit nimmt ab, was zu vermehrter Armut, Unterernährung und Krankheiten führt. </a:t>
            </a:r>
          </a:p>
          <a:p>
            <a:r>
              <a:rPr lang="de-DE" dirty="0"/>
              <a:t>Wetterbedingte Ereignisse vertrieben zwischen 2010 und 2019 jährlich </a:t>
            </a:r>
            <a:br>
              <a:rPr lang="de-DE" dirty="0"/>
            </a:br>
            <a:r>
              <a:rPr lang="de-DE" dirty="0"/>
              <a:t>23,1 Millionen Menschen und machten damit Millionen </a:t>
            </a:r>
            <a:br>
              <a:rPr lang="de-DE" dirty="0"/>
            </a:br>
            <a:r>
              <a:rPr lang="de-DE" dirty="0"/>
              <a:t>weitere Menschen anfällig für Armut.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E763FB3-1C08-B32A-1FD2-FEA9AAB3744F}"/>
              </a:ext>
            </a:extLst>
          </p:cNvPr>
          <p:cNvSpPr txBox="1"/>
          <p:nvPr/>
        </p:nvSpPr>
        <p:spPr>
          <a:xfrm rot="16200000">
            <a:off x="6805062" y="2128407"/>
            <a:ext cx="44722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assets.science.nasa.gov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Flussdiagramm: Manuelle Eingabe 18">
            <a:extLst>
              <a:ext uri="{FF2B5EF4-FFF2-40B4-BE49-F238E27FC236}">
                <a16:creationId xmlns:a16="http://schemas.microsoft.com/office/drawing/2014/main" id="{C4945762-0B81-2F4D-3511-DA3C258CB81B}"/>
              </a:ext>
            </a:extLst>
          </p:cNvPr>
          <p:cNvSpPr/>
          <p:nvPr/>
        </p:nvSpPr>
        <p:spPr>
          <a:xfrm>
            <a:off x="3179428" y="4783572"/>
            <a:ext cx="5969486" cy="2074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19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5ECF0-9C42-8B40-E8C1-E41BE3C8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E8A29-3FB1-218F-7636-22122859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Klimawandel 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7AC2DFD-F04E-071E-FF09-AA51B6EAADE2}"/>
              </a:ext>
            </a:extLst>
          </p:cNvPr>
          <p:cNvSpPr txBox="1">
            <a:spLocks/>
          </p:cNvSpPr>
          <p:nvPr/>
        </p:nvSpPr>
        <p:spPr>
          <a:xfrm>
            <a:off x="576426" y="2239108"/>
            <a:ext cx="7408799" cy="4021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200" i="1" dirty="0"/>
              <a:t>Haben Sie bereits ähnliche</a:t>
            </a:r>
            <a:br>
              <a:rPr lang="de-DE" sz="3200" i="1" dirty="0"/>
            </a:br>
            <a:r>
              <a:rPr lang="de-DE" sz="3200" i="1" dirty="0"/>
              <a:t>Erfahrungen in Ihrer Gemeinde gemacht?</a:t>
            </a:r>
            <a:endParaRPr lang="en-GB" sz="3200" i="1" dirty="0"/>
          </a:p>
          <a:p>
            <a:pPr marL="144000" indent="-14400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3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5DA25-9809-CC0F-C4B3-14DEFC2D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Manuelle Eingabe 18">
            <a:extLst>
              <a:ext uri="{FF2B5EF4-FFF2-40B4-BE49-F238E27FC236}">
                <a16:creationId xmlns:a16="http://schemas.microsoft.com/office/drawing/2014/main" id="{024CB9F0-50E9-0DF7-0EB7-93077B87F42D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04"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296285-8C58-C8A4-A7E9-EF991BDC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Klimawandel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DD08D9-8ED0-FE19-D838-65C651E26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r>
              <a:rPr lang="en-GB" dirty="0"/>
              <a:t>COP –  Weltklimakonferenz</a:t>
            </a:r>
            <a:endParaRPr lang="en-GB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2497B2-27AC-1B9C-E9FA-1B18E1A37053}"/>
              </a:ext>
            </a:extLst>
          </p:cNvPr>
          <p:cNvSpPr txBox="1">
            <a:spLocks/>
          </p:cNvSpPr>
          <p:nvPr/>
        </p:nvSpPr>
        <p:spPr>
          <a:xfrm>
            <a:off x="261329" y="1949711"/>
            <a:ext cx="7578018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Jedes Jahr kommen die Mitglieder der Klimarahmenkonvention der Vereinten Nationen (UNFCCC) zur Weltklimakonferenz (COP) zusammen. </a:t>
            </a:r>
          </a:p>
          <a:p>
            <a:r>
              <a:rPr lang="de-DE" dirty="0"/>
              <a:t>Um eine Klimakatastrophe zu vermeiden, muss die globale Erwärmung nach Ansicht der Wissenschaftler*innen unter 2 °C gegenüber dem vorindustriellen Niveau bleiben. </a:t>
            </a:r>
          </a:p>
          <a:p>
            <a:r>
              <a:rPr lang="de-DE" dirty="0"/>
              <a:t>195 Länder unterzeichneten das Pariser Abkommen von 2015. Dessen Ziel es ist, den Anstieg der globalen Temperatur deutlich unter 2 °C zu halten und Anstrengungen zu unternehmen, um den Temperaturanstieg sogar auf 1,5 °C zu begrenzen. </a:t>
            </a:r>
          </a:p>
          <a:p>
            <a:r>
              <a:rPr lang="de-DE" dirty="0"/>
              <a:t>Bis 2024 ist die globale Temperatur bereits um 1,5 °C gestiegen.</a:t>
            </a:r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47D447-7D72-6B46-D35A-7ABED7395E61}"/>
              </a:ext>
            </a:extLst>
          </p:cNvPr>
          <p:cNvSpPr txBox="1"/>
          <p:nvPr/>
        </p:nvSpPr>
        <p:spPr>
          <a:xfrm rot="16200000">
            <a:off x="6808208" y="2125262"/>
            <a:ext cx="44659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Mika Baumeister / unsplash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5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3655-6DB2-59E5-7B81-B912AE0A8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6C116A10-2866-C62F-2858-165E40A1A25D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AF31D-2DB3-A590-8025-7D88F0A7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Erneuerbare Energien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C301360-10B3-4F9B-E88F-4F605540E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870" y="3079060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Welche</a:t>
            </a:r>
            <a:r>
              <a:rPr lang="en-GB" noProof="0" dirty="0"/>
              <a:t> Erneuerbaren gibt es?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501976D1-36EA-AFF0-E2B2-442DD0196BEA}"/>
              </a:ext>
            </a:extLst>
          </p:cNvPr>
          <p:cNvSpPr txBox="1">
            <a:spLocks/>
          </p:cNvSpPr>
          <p:nvPr/>
        </p:nvSpPr>
        <p:spPr>
          <a:xfrm>
            <a:off x="257949" y="3495274"/>
            <a:ext cx="7872797" cy="25595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b="1" dirty="0"/>
              <a:t>Photovoltaik</a:t>
            </a:r>
            <a:r>
              <a:rPr lang="de-DE" dirty="0"/>
              <a:t> nutzt die Sonne zur Energieerzeugung, entweder in großen Solarkraftwerken oder beispielsweise auf Hausdächern. </a:t>
            </a:r>
          </a:p>
          <a:p>
            <a:r>
              <a:rPr lang="de-DE" b="1" dirty="0"/>
              <a:t>Onshore-Windparks</a:t>
            </a:r>
            <a:r>
              <a:rPr lang="de-DE" dirty="0"/>
              <a:t> auf dem Land und </a:t>
            </a:r>
            <a:r>
              <a:rPr lang="de-DE" b="1" dirty="0"/>
              <a:t>Offshore-Turbinen</a:t>
            </a:r>
            <a:r>
              <a:rPr lang="de-DE" dirty="0"/>
              <a:t> auf See liefern Strom durch Windenergie.</a:t>
            </a:r>
          </a:p>
          <a:p>
            <a:r>
              <a:rPr lang="de-DE" b="1" dirty="0"/>
              <a:t>Wasserkraft</a:t>
            </a:r>
            <a:r>
              <a:rPr lang="de-DE" dirty="0"/>
              <a:t> nutzt fließendes Wasser aus Flüssen oder </a:t>
            </a:r>
            <a:br>
              <a:rPr lang="de-DE" dirty="0"/>
            </a:br>
            <a:r>
              <a:rPr lang="de-DE" dirty="0"/>
              <a:t>Staudämmen, um Strom zu generieren.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595A61-63E1-9023-1B6D-1F743E884BCF}"/>
              </a:ext>
            </a:extLst>
          </p:cNvPr>
          <p:cNvSpPr txBox="1"/>
          <p:nvPr/>
        </p:nvSpPr>
        <p:spPr>
          <a:xfrm rot="16200000">
            <a:off x="5635324" y="957290"/>
            <a:ext cx="68019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grafic: © Frederick Doerschem / istock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664FE387-15B9-1856-B7B2-CB092E2DAF2B}"/>
              </a:ext>
            </a:extLst>
          </p:cNvPr>
          <p:cNvSpPr txBox="1">
            <a:spLocks/>
          </p:cNvSpPr>
          <p:nvPr/>
        </p:nvSpPr>
        <p:spPr>
          <a:xfrm>
            <a:off x="576262" y="1495437"/>
            <a:ext cx="7408963" cy="231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800"/>
              </a:lnSpc>
              <a:spcBef>
                <a:spcPct val="20000"/>
              </a:spcBef>
              <a:buFontTx/>
              <a:buNone/>
              <a:defRPr sz="20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39750" indent="-269875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b="1" kern="1200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720725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•"/>
              <a:tabLst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981075" indent="-260350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–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1252538" indent="-271463" algn="l" defTabSz="457200" rtl="0" eaLnBrk="1" latinLnBrk="0" hangingPunct="1">
              <a:lnSpc>
                <a:spcPts val="2200"/>
              </a:lnSpc>
              <a:spcBef>
                <a:spcPct val="20000"/>
              </a:spcBef>
              <a:buFont typeface="Arial"/>
              <a:buChar char="»"/>
              <a:defRPr sz="1800" kern="1200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Warum Erneuerbare?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AB8B7D-5224-3588-CDB0-FC0D6E10AA6B}"/>
              </a:ext>
            </a:extLst>
          </p:cNvPr>
          <p:cNvSpPr txBox="1"/>
          <p:nvPr/>
        </p:nvSpPr>
        <p:spPr>
          <a:xfrm>
            <a:off x="257949" y="1886722"/>
            <a:ext cx="7512923" cy="909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b="1" dirty="0"/>
              <a:t>Erneuerbare Energien </a:t>
            </a:r>
            <a:r>
              <a:rPr lang="de-DE" dirty="0"/>
              <a:t>sind ein wesentlicher Bestandteil des weltweiten Kampfes gegen den Klimawandel, da die Gewinnung und Nutzung fossiler Ressourcen einen großen Teil der globalen CO₂-Emissionen verursachen.</a:t>
            </a:r>
          </a:p>
        </p:txBody>
      </p:sp>
    </p:spTree>
    <p:extLst>
      <p:ext uri="{BB962C8B-B14F-4D97-AF65-F5344CB8AC3E}">
        <p14:creationId xmlns:p14="http://schemas.microsoft.com/office/powerpoint/2010/main" val="206951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B462-58AA-5E0D-4F38-BF414CFC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Manuelle Eingabe 18">
            <a:extLst>
              <a:ext uri="{FF2B5EF4-FFF2-40B4-BE49-F238E27FC236}">
                <a16:creationId xmlns:a16="http://schemas.microsoft.com/office/drawing/2014/main" id="{A82339BE-B4BA-B12A-4AE8-0535435FC295}"/>
              </a:ext>
            </a:extLst>
          </p:cNvPr>
          <p:cNvSpPr>
            <a:spLocks noChangeAspect="1"/>
          </p:cNvSpPr>
          <p:nvPr/>
        </p:nvSpPr>
        <p:spPr>
          <a:xfrm>
            <a:off x="2329732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solidFill>
            <a:srgbClr val="A1CAEE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50D723-9533-DB32-E8DA-22F30B13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Erneuerbare Energien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1B29C5-E021-C776-D1FA-67ED951B8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r>
              <a:rPr lang="en-GB" dirty="0"/>
              <a:t>Arten der Erneuerbaren Energien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ED7D43A-1D30-F058-C79F-83A921CC2824}"/>
              </a:ext>
            </a:extLst>
          </p:cNvPr>
          <p:cNvSpPr txBox="1">
            <a:spLocks/>
          </p:cNvSpPr>
          <p:nvPr/>
        </p:nvSpPr>
        <p:spPr>
          <a:xfrm>
            <a:off x="261328" y="1938551"/>
            <a:ext cx="7408799" cy="31930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b="1" dirty="0"/>
              <a:t>Erd- und Umweltenergie </a:t>
            </a:r>
            <a:r>
              <a:rPr lang="de-DE" dirty="0"/>
              <a:t>wird aus der Wärme unter der Oberfläche oder aus der Luft gewonnen. </a:t>
            </a:r>
          </a:p>
          <a:p>
            <a:r>
              <a:rPr lang="de-DE" b="1" dirty="0"/>
              <a:t>Energie aus Biomasse </a:t>
            </a:r>
            <a:r>
              <a:rPr lang="de-DE" dirty="0"/>
              <a:t>entsteht durch die Verbrennung organischer Materialien wie Holz, Energiepflanzen oder landwirtschaftliche Abfälle und kann in drei Formen umgewandelt werden: Wärme, Strom und Kraftstoffe für den Verkehr.</a:t>
            </a:r>
          </a:p>
          <a:p>
            <a:r>
              <a:rPr lang="de-DE" b="1" dirty="0"/>
              <a:t>Biokraftstoffe</a:t>
            </a:r>
            <a:r>
              <a:rPr lang="de-DE" dirty="0"/>
              <a:t> stammen meist aus Energiepflanzen, aber es werden auch Biokraftstoffe aus Abfällen und Reststoffen entwickelt. </a:t>
            </a:r>
            <a:endParaRPr lang="en-GB" dirty="0"/>
          </a:p>
          <a:p>
            <a:r>
              <a:rPr lang="de-DE" b="1" dirty="0"/>
              <a:t>Die Kraft-Wärme-Kopplung </a:t>
            </a:r>
            <a:r>
              <a:rPr lang="de-DE" dirty="0"/>
              <a:t>erzeugt Strom und nutzt die Restwärme zum Heizen von Wohnhäusern oder Industrieanlagen.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CC2EDC3B-4418-4E62-7722-1B929F517050}"/>
              </a:ext>
            </a:extLst>
          </p:cNvPr>
          <p:cNvSpPr txBox="1">
            <a:spLocks/>
          </p:cNvSpPr>
          <p:nvPr/>
        </p:nvSpPr>
        <p:spPr>
          <a:xfrm>
            <a:off x="3840649" y="5545404"/>
            <a:ext cx="5021302" cy="1135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noProof="0" dirty="0">
                <a:solidFill>
                  <a:schemeClr val="bg1"/>
                </a:solidFill>
              </a:rPr>
              <a:t>Kernenergie</a:t>
            </a:r>
            <a:r>
              <a:rPr lang="de-DE" sz="1400" b="0" noProof="0" dirty="0">
                <a:solidFill>
                  <a:schemeClr val="bg1"/>
                </a:solidFill>
              </a:rPr>
              <a:t> ist aufgrund des gefährlichen radioaktiven Abfalls, der Abhängigkeit von autoritären Staaten, teurer Subventionen und des Missbrauchspotenzials nicht zukunftsfähig. Der Abbau von Uran ist zudem nicht emissionsfrei. </a:t>
            </a:r>
            <a:endParaRPr lang="en-GB" sz="1400" b="0" noProof="0" dirty="0">
              <a:solidFill>
                <a:schemeClr val="bg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3030745-B32A-23B9-97CE-350EB871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8507" y="5688527"/>
            <a:ext cx="440094" cy="6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76538-BA80-E8CF-99B7-BD96A372B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B508A-18DD-8B60-1A8F-75130CC5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Erneuerbare Energien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813FAC7-7C93-072B-C396-F2EFA573A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r>
              <a:rPr lang="de-DE" dirty="0"/>
              <a:t>Heizen und Fahren mit erneuerbarem Strom</a:t>
            </a:r>
            <a:endParaRPr lang="en-GB" noProof="0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DA5D65F-5D58-41D0-A949-2AD74422D298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61C4F24-92BF-BE6D-61DF-476C6ECA489D}"/>
              </a:ext>
            </a:extLst>
          </p:cNvPr>
          <p:cNvSpPr txBox="1">
            <a:spLocks/>
          </p:cNvSpPr>
          <p:nvPr/>
        </p:nvSpPr>
        <p:spPr>
          <a:xfrm>
            <a:off x="261330" y="1947264"/>
            <a:ext cx="7258604" cy="3999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Die </a:t>
            </a:r>
            <a:r>
              <a:rPr lang="de-DE" b="1" dirty="0"/>
              <a:t>Sektorenkopplung</a:t>
            </a:r>
            <a:r>
              <a:rPr lang="de-DE" dirty="0"/>
              <a:t> ist die Verbindung der Sektoren Strom, Wärme/Kühlung, Verkehr und Industrie. Zusammen mit Speichern kann erneuerbarer Strom so die Energienutzung flexibilisieren: Sie kann dort genutzt werden, wo sie gebraucht wird.</a:t>
            </a:r>
          </a:p>
          <a:p>
            <a:r>
              <a:rPr lang="de-DE" dirty="0"/>
              <a:t>Elektrizität kann </a:t>
            </a:r>
            <a:r>
              <a:rPr lang="de-DE" b="1" dirty="0"/>
              <a:t>Wärmepumpen</a:t>
            </a:r>
            <a:r>
              <a:rPr lang="de-DE" dirty="0"/>
              <a:t> antreiben (Power-to-Heat), </a:t>
            </a:r>
            <a:r>
              <a:rPr lang="de-DE" b="1" dirty="0"/>
              <a:t>Kraftstoffe</a:t>
            </a:r>
            <a:r>
              <a:rPr lang="de-DE" dirty="0"/>
              <a:t> herstellen </a:t>
            </a:r>
            <a:br>
              <a:rPr lang="de-DE" dirty="0"/>
            </a:br>
            <a:r>
              <a:rPr lang="de-DE" dirty="0"/>
              <a:t>(Power-to-Liquid) und grüne Gase wie </a:t>
            </a:r>
            <a:r>
              <a:rPr lang="de-DE" b="1" dirty="0"/>
              <a:t>Wasserstoff</a:t>
            </a:r>
            <a:r>
              <a:rPr lang="de-DE" dirty="0"/>
              <a:t> produzieren (Power-to-Gas). </a:t>
            </a:r>
            <a:br>
              <a:rPr lang="de-DE" dirty="0"/>
            </a:br>
            <a:r>
              <a:rPr lang="de-DE" dirty="0"/>
              <a:t>Letzterer wird durch die Spaltung von Wasser mit Hilfe von Strom in Wasserstoff und Sauerstoff produziert (Elektrolyse). </a:t>
            </a:r>
            <a:endParaRPr lang="en-US" dirty="0"/>
          </a:p>
          <a:p>
            <a:r>
              <a:rPr lang="de-DE" b="1" dirty="0"/>
              <a:t>Grüner Wasserstoff </a:t>
            </a:r>
            <a:r>
              <a:rPr lang="de-DE" dirty="0"/>
              <a:t>kann im Verkehr, im Heizungsbereich und zur Stromerzeugung eingesetzt werden. Seine Herstellung ist jedoch kostspielig.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22F8BD-54D6-380B-5373-9F9A8F335DC4}"/>
              </a:ext>
            </a:extLst>
          </p:cNvPr>
          <p:cNvSpPr txBox="1"/>
          <p:nvPr/>
        </p:nvSpPr>
        <p:spPr>
          <a:xfrm rot="16200000">
            <a:off x="6808207" y="2125262"/>
            <a:ext cx="44659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StockSeller / iStock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E17A8BF8-21EF-3E04-5A17-BC82979C7540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812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EAB05-C6B8-2AE6-5B87-7668D4244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nuelle Eingabe 18">
            <a:extLst>
              <a:ext uri="{FF2B5EF4-FFF2-40B4-BE49-F238E27FC236}">
                <a16:creationId xmlns:a16="http://schemas.microsoft.com/office/drawing/2014/main" id="{F4347880-A851-3DCC-F409-5BBBBD899F1D}"/>
              </a:ext>
            </a:extLst>
          </p:cNvPr>
          <p:cNvSpPr/>
          <p:nvPr/>
        </p:nvSpPr>
        <p:spPr>
          <a:xfrm>
            <a:off x="2334646" y="4465968"/>
            <a:ext cx="6814268" cy="23920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9 w 10000"/>
              <a:gd name="connsiteY0" fmla="*/ 225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9 w 10000"/>
              <a:gd name="connsiteY4" fmla="*/ 2254 h 10000"/>
              <a:gd name="connsiteX0" fmla="*/ 971 w 10000"/>
              <a:gd name="connsiteY0" fmla="*/ 50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71 w 10000"/>
              <a:gd name="connsiteY4" fmla="*/ 50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71" y="50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71" y="5015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E62249-F82D-8620-CE66-1294BF40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Erneuerbare Energien</a:t>
            </a:r>
            <a:endParaRPr lang="en-GB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B9BCCC-1EF9-0C84-EE3A-E1341A675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2" y="1494903"/>
            <a:ext cx="7408963" cy="231538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Erneuerbare vs. Fossile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70D1BDF-00B4-DC28-E8FA-49284F025C4F}"/>
              </a:ext>
            </a:extLst>
          </p:cNvPr>
          <p:cNvSpPr txBox="1">
            <a:spLocks/>
          </p:cNvSpPr>
          <p:nvPr/>
        </p:nvSpPr>
        <p:spPr>
          <a:xfrm>
            <a:off x="576426" y="2218899"/>
            <a:ext cx="7152725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08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b="1" kern="1200" cap="none" baseline="0">
                <a:solidFill>
                  <a:srgbClr val="C7D3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811213" indent="-360363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b="1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252538" indent="-441325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701800" indent="-449263" algn="l" defTabSz="2513013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152650" indent="-45085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sz="1800" kern="1200" cap="none" baseline="0">
                <a:solidFill>
                  <a:srgbClr val="C7D300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b="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7E4C4DC-87E6-3B8F-C5CC-F297C5252430}"/>
              </a:ext>
            </a:extLst>
          </p:cNvPr>
          <p:cNvSpPr txBox="1">
            <a:spLocks/>
          </p:cNvSpPr>
          <p:nvPr/>
        </p:nvSpPr>
        <p:spPr>
          <a:xfrm>
            <a:off x="261328" y="1938516"/>
            <a:ext cx="7215024" cy="4260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450000" indent="-1440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 panose="020F0502020204030204" pitchFamily="34" charset="0"/>
              </a:defRPr>
            </a:lvl1pPr>
            <a:lvl2pPr marL="811213" indent="-36036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b="1" cap="none" baseline="0">
                <a:solidFill>
                  <a:srgbClr val="C7D300"/>
                </a:solidFill>
                <a:cs typeface="Calibri" panose="020F0502020204030204" pitchFamily="34" charset="0"/>
              </a:defRPr>
            </a:lvl2pPr>
            <a:lvl3pPr marL="1252538" indent="-441325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tabLst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3pPr>
            <a:lvl4pPr marL="1701800" indent="-449263" defTabSz="2513013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4pPr>
            <a:lvl5pPr marL="2152650" indent="-450850">
              <a:lnSpc>
                <a:spcPts val="2500"/>
              </a:lnSpc>
              <a:spcBef>
                <a:spcPct val="20000"/>
              </a:spcBef>
              <a:buFont typeface="Wingdings" charset="2"/>
              <a:buAutoNum type="arabicPlain"/>
              <a:defRPr cap="none" baseline="0">
                <a:solidFill>
                  <a:srgbClr val="C7D300"/>
                </a:solidFill>
                <a:cs typeface="Calibri" panose="020F050202020403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de-DE" dirty="0"/>
              <a:t>Zwischen 2010 und 2020 sanken die Preise für Solarenergie um 85 %, die Kosten für Windenergie gingen um etwa 50 % zurück. Erneuerbare könnten bis zu 14 Millionen Arbeitsplätze schaffen, andere energiebezogene Branchen weitere 16 Millionen Arbeitsplätze. Lokale Erneuerbare Energien steigern die Energieunabhängigkeit.</a:t>
            </a:r>
            <a:endParaRPr lang="en-GB" dirty="0"/>
          </a:p>
          <a:p>
            <a:r>
              <a:rPr lang="de-DE" dirty="0"/>
              <a:t>In der fossilen Industrie gehen hingegen bis 2030 etwa 5 Millionen Arbeitsplätze verloren, die Kraftwerke verschwenden bis zu 50 % ihrer Energie in Form von Wärme und die Verbrennung fossiler Brennstoffe verursacht täglich Gesundheitsschäden und wirtschaftliche Verluste in Höhe von 8 Milliarden Dollar.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875687-8FC6-B88A-9376-F92206BF5899}"/>
              </a:ext>
            </a:extLst>
          </p:cNvPr>
          <p:cNvSpPr txBox="1"/>
          <p:nvPr/>
        </p:nvSpPr>
        <p:spPr>
          <a:xfrm rot="16200000">
            <a:off x="6912214" y="2229269"/>
            <a:ext cx="4257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noProof="0" dirty="0">
                <a:solidFill>
                  <a:schemeClr val="bg1">
                    <a:lumMod val="95000"/>
                  </a:schemeClr>
                </a:solidFill>
              </a:rPr>
              <a:t>photo: © Soonthorn Wongsaita / shutterstock</a:t>
            </a:r>
            <a:endParaRPr lang="en-GB" sz="800" noProof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46167"/>
      </p:ext>
    </p:extLst>
  </p:cSld>
  <p:clrMapOvr>
    <a:masterClrMapping/>
  </p:clrMapOvr>
</p:sld>
</file>

<file path=ppt/theme/theme1.xml><?xml version="1.0" encoding="utf-8"?>
<a:theme xmlns:a="http://schemas.openxmlformats.org/drawingml/2006/main" name="AEE Design">
  <a:themeElements>
    <a:clrScheme name="Benutzerdefiniert 14">
      <a:dk1>
        <a:sysClr val="windowText" lastClr="000000"/>
      </a:dk1>
      <a:lt1>
        <a:sysClr val="window" lastClr="FFFFFF"/>
      </a:lt1>
      <a:dk2>
        <a:srgbClr val="0080C8"/>
      </a:dk2>
      <a:lt2>
        <a:srgbClr val="FFFFFF"/>
      </a:lt2>
      <a:accent1>
        <a:srgbClr val="AFCA00"/>
      </a:accent1>
      <a:accent2>
        <a:srgbClr val="FBB900"/>
      </a:accent2>
      <a:accent3>
        <a:srgbClr val="A2CCEE"/>
      </a:accent3>
      <a:accent4>
        <a:srgbClr val="D9DADA"/>
      </a:accent4>
      <a:accent5>
        <a:srgbClr val="818586"/>
      </a:accent5>
      <a:accent6>
        <a:srgbClr val="944824"/>
      </a:accent6>
      <a:hlink>
        <a:srgbClr val="FBB900"/>
      </a:hlink>
      <a:folHlink>
        <a:srgbClr val="FBB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 dirty="0" err="1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>
          <a:lnSpc>
            <a:spcPts val="2200"/>
          </a:lnSpc>
          <a:spcBef>
            <a:spcPts val="360"/>
          </a:spcBef>
          <a:defRPr sz="1500" dirty="0" smtClean="0">
            <a:latin typeface="DIN Next LT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8E6EB600-349B-496F-BCEA-4B3C287D8672}" vid="{4D994758-AEC0-4B7A-9171-AB23B82DBDA6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EWPS_3.0_Template_4-3_EN</Template>
  <TotalTime>0</TotalTime>
  <Words>2116</Words>
  <Application>Microsoft Office PowerPoint</Application>
  <PresentationFormat>Bildschirmpräsentation (4:3)</PresentationFormat>
  <Paragraphs>170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DIN Next LT Pro Light</vt:lpstr>
      <vt:lpstr>AEE Design</vt:lpstr>
      <vt:lpstr>Benutzerdefiniertes Design</vt:lpstr>
      <vt:lpstr>Vom Bewusstsein zum Handeln: Erneuerbare Energien und Klimaschutzlösungen verstehen </vt:lpstr>
      <vt:lpstr>Klimawandel </vt:lpstr>
      <vt:lpstr>Klimawandel</vt:lpstr>
      <vt:lpstr>Klimawandel </vt:lpstr>
      <vt:lpstr>Klimawandel </vt:lpstr>
      <vt:lpstr>Erneuerbare Energien</vt:lpstr>
      <vt:lpstr>Erneuerbare Energien</vt:lpstr>
      <vt:lpstr>Erneuerbare Energien</vt:lpstr>
      <vt:lpstr>Erneuerbare Energien</vt:lpstr>
      <vt:lpstr>Erneuerbare Energien</vt:lpstr>
      <vt:lpstr>Energieeffizienz</vt:lpstr>
      <vt:lpstr>Energieeffizienz</vt:lpstr>
      <vt:lpstr>Energieeffiziente Sanierung ist:</vt:lpstr>
      <vt:lpstr>Lokale Perspektive</vt:lpstr>
      <vt:lpstr>Lokale Perspektive</vt:lpstr>
      <vt:lpstr>Lokale Perspektive</vt:lpstr>
      <vt:lpstr>Lokale Perspektive</vt:lpstr>
      <vt:lpstr>Lokale Perspektive</vt:lpstr>
      <vt:lpstr>Lokale Perspektive</vt:lpstr>
      <vt:lpstr>Lokale Perspektive</vt:lpstr>
      <vt:lpstr>Lokale Perspektive</vt:lpstr>
      <vt:lpstr>Lokale Perspektive</vt:lpstr>
      <vt:lpstr>Quellen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Burga Fillery - Agentur für Erneuerbare Energien</dc:creator>
  <cp:lastModifiedBy>Burga Fillery - Agentur für Erneuerbare Energien</cp:lastModifiedBy>
  <cp:revision>222</cp:revision>
  <dcterms:created xsi:type="dcterms:W3CDTF">2025-01-10T15:13:37Z</dcterms:created>
  <dcterms:modified xsi:type="dcterms:W3CDTF">2025-11-21T14:48:45Z</dcterms:modified>
</cp:coreProperties>
</file>